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2" r:id="rId7"/>
    <p:sldId id="263" r:id="rId8"/>
    <p:sldId id="264" r:id="rId9"/>
    <p:sldId id="265" r:id="rId10"/>
    <p:sldId id="266" r:id="rId11"/>
    <p:sldId id="267" r:id="rId12"/>
    <p:sldId id="268" r:id="rId13"/>
    <p:sldId id="269" r:id="rId14"/>
    <p:sldId id="270" r:id="rId15"/>
    <p:sldId id="271" r:id="rId16"/>
    <p:sldId id="277" r:id="rId17"/>
    <p:sldId id="278" r:id="rId18"/>
    <p:sldId id="279" r:id="rId19"/>
    <p:sldId id="272" r:id="rId20"/>
    <p:sldId id="273" r:id="rId21"/>
    <p:sldId id="274" r:id="rId22"/>
    <p:sldId id="275"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17" autoAdjust="0"/>
    <p:restoredTop sz="94660"/>
  </p:normalViewPr>
  <p:slideViewPr>
    <p:cSldViewPr snapToGrid="0">
      <p:cViewPr varScale="1">
        <p:scale>
          <a:sx n="56" d="100"/>
          <a:sy n="56" d="100"/>
        </p:scale>
        <p:origin x="730"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35FDF2B-4268-4CB6-9FDF-6006911E693C}"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A7B9E-BC32-4120-8CC9-BF978BDF873E}" type="slidenum">
              <a:rPr lang="en-US" smtClean="0"/>
              <a:t>‹#›</a:t>
            </a:fld>
            <a:endParaRPr lang="en-US"/>
          </a:p>
        </p:txBody>
      </p:sp>
    </p:spTree>
    <p:extLst>
      <p:ext uri="{BB962C8B-B14F-4D97-AF65-F5344CB8AC3E}">
        <p14:creationId xmlns:p14="http://schemas.microsoft.com/office/powerpoint/2010/main" val="2454157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5FDF2B-4268-4CB6-9FDF-6006911E693C}"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A7B9E-BC32-4120-8CC9-BF978BDF873E}" type="slidenum">
              <a:rPr lang="en-US" smtClean="0"/>
              <a:t>‹#›</a:t>
            </a:fld>
            <a:endParaRPr lang="en-US"/>
          </a:p>
        </p:txBody>
      </p:sp>
    </p:spTree>
    <p:extLst>
      <p:ext uri="{BB962C8B-B14F-4D97-AF65-F5344CB8AC3E}">
        <p14:creationId xmlns:p14="http://schemas.microsoft.com/office/powerpoint/2010/main" val="945651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5FDF2B-4268-4CB6-9FDF-6006911E693C}"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A7B9E-BC32-4120-8CC9-BF978BDF873E}" type="slidenum">
              <a:rPr lang="en-US" smtClean="0"/>
              <a:t>‹#›</a:t>
            </a:fld>
            <a:endParaRPr lang="en-US"/>
          </a:p>
        </p:txBody>
      </p:sp>
    </p:spTree>
    <p:extLst>
      <p:ext uri="{BB962C8B-B14F-4D97-AF65-F5344CB8AC3E}">
        <p14:creationId xmlns:p14="http://schemas.microsoft.com/office/powerpoint/2010/main" val="2956331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5FDF2B-4268-4CB6-9FDF-6006911E693C}"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A7B9E-BC32-4120-8CC9-BF978BDF873E}" type="slidenum">
              <a:rPr lang="en-US" smtClean="0"/>
              <a:t>‹#›</a:t>
            </a:fld>
            <a:endParaRPr lang="en-US"/>
          </a:p>
        </p:txBody>
      </p:sp>
    </p:spTree>
    <p:extLst>
      <p:ext uri="{BB962C8B-B14F-4D97-AF65-F5344CB8AC3E}">
        <p14:creationId xmlns:p14="http://schemas.microsoft.com/office/powerpoint/2010/main" val="1643094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5FDF2B-4268-4CB6-9FDF-6006911E693C}"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A7B9E-BC32-4120-8CC9-BF978BDF873E}" type="slidenum">
              <a:rPr lang="en-US" smtClean="0"/>
              <a:t>‹#›</a:t>
            </a:fld>
            <a:endParaRPr lang="en-US"/>
          </a:p>
        </p:txBody>
      </p:sp>
    </p:spTree>
    <p:extLst>
      <p:ext uri="{BB962C8B-B14F-4D97-AF65-F5344CB8AC3E}">
        <p14:creationId xmlns:p14="http://schemas.microsoft.com/office/powerpoint/2010/main" val="3696995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5FDF2B-4268-4CB6-9FDF-6006911E693C}"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A7B9E-BC32-4120-8CC9-BF978BDF873E}" type="slidenum">
              <a:rPr lang="en-US" smtClean="0"/>
              <a:t>‹#›</a:t>
            </a:fld>
            <a:endParaRPr lang="en-US"/>
          </a:p>
        </p:txBody>
      </p:sp>
    </p:spTree>
    <p:extLst>
      <p:ext uri="{BB962C8B-B14F-4D97-AF65-F5344CB8AC3E}">
        <p14:creationId xmlns:p14="http://schemas.microsoft.com/office/powerpoint/2010/main" val="2407605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5FDF2B-4268-4CB6-9FDF-6006911E693C}" type="datetimeFigureOut">
              <a:rPr lang="en-US" smtClean="0"/>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1A7B9E-BC32-4120-8CC9-BF978BDF873E}" type="slidenum">
              <a:rPr lang="en-US" smtClean="0"/>
              <a:t>‹#›</a:t>
            </a:fld>
            <a:endParaRPr lang="en-US"/>
          </a:p>
        </p:txBody>
      </p:sp>
    </p:spTree>
    <p:extLst>
      <p:ext uri="{BB962C8B-B14F-4D97-AF65-F5344CB8AC3E}">
        <p14:creationId xmlns:p14="http://schemas.microsoft.com/office/powerpoint/2010/main" val="1497654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5FDF2B-4268-4CB6-9FDF-6006911E693C}" type="datetimeFigureOut">
              <a:rPr lang="en-US" smtClean="0"/>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1A7B9E-BC32-4120-8CC9-BF978BDF873E}" type="slidenum">
              <a:rPr lang="en-US" smtClean="0"/>
              <a:t>‹#›</a:t>
            </a:fld>
            <a:endParaRPr lang="en-US"/>
          </a:p>
        </p:txBody>
      </p:sp>
    </p:spTree>
    <p:extLst>
      <p:ext uri="{BB962C8B-B14F-4D97-AF65-F5344CB8AC3E}">
        <p14:creationId xmlns:p14="http://schemas.microsoft.com/office/powerpoint/2010/main" val="1047607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5FDF2B-4268-4CB6-9FDF-6006911E693C}" type="datetimeFigureOut">
              <a:rPr lang="en-US" smtClean="0"/>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1A7B9E-BC32-4120-8CC9-BF978BDF873E}" type="slidenum">
              <a:rPr lang="en-US" smtClean="0"/>
              <a:t>‹#›</a:t>
            </a:fld>
            <a:endParaRPr lang="en-US"/>
          </a:p>
        </p:txBody>
      </p:sp>
    </p:spTree>
    <p:extLst>
      <p:ext uri="{BB962C8B-B14F-4D97-AF65-F5344CB8AC3E}">
        <p14:creationId xmlns:p14="http://schemas.microsoft.com/office/powerpoint/2010/main" val="3039960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5FDF2B-4268-4CB6-9FDF-6006911E693C}"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A7B9E-BC32-4120-8CC9-BF978BDF873E}" type="slidenum">
              <a:rPr lang="en-US" smtClean="0"/>
              <a:t>‹#›</a:t>
            </a:fld>
            <a:endParaRPr lang="en-US"/>
          </a:p>
        </p:txBody>
      </p:sp>
    </p:spTree>
    <p:extLst>
      <p:ext uri="{BB962C8B-B14F-4D97-AF65-F5344CB8AC3E}">
        <p14:creationId xmlns:p14="http://schemas.microsoft.com/office/powerpoint/2010/main" val="3885609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5FDF2B-4268-4CB6-9FDF-6006911E693C}"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A7B9E-BC32-4120-8CC9-BF978BDF873E}" type="slidenum">
              <a:rPr lang="en-US" smtClean="0"/>
              <a:t>‹#›</a:t>
            </a:fld>
            <a:endParaRPr lang="en-US"/>
          </a:p>
        </p:txBody>
      </p:sp>
    </p:spTree>
    <p:extLst>
      <p:ext uri="{BB962C8B-B14F-4D97-AF65-F5344CB8AC3E}">
        <p14:creationId xmlns:p14="http://schemas.microsoft.com/office/powerpoint/2010/main" val="3656916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FDF2B-4268-4CB6-9FDF-6006911E693C}" type="datetimeFigureOut">
              <a:rPr lang="en-US" smtClean="0"/>
              <a:t>9/18/2023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1A7B9E-BC32-4120-8CC9-BF978BDF873E}" type="slidenum">
              <a:rPr lang="en-US" smtClean="0"/>
              <a:t>‹#›</a:t>
            </a:fld>
            <a:endParaRPr lang="en-US"/>
          </a:p>
        </p:txBody>
      </p:sp>
    </p:spTree>
    <p:extLst>
      <p:ext uri="{BB962C8B-B14F-4D97-AF65-F5344CB8AC3E}">
        <p14:creationId xmlns:p14="http://schemas.microsoft.com/office/powerpoint/2010/main" val="2698121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26.png"/><Relationship Id="rId4" Type="http://schemas.microsoft.com/office/2007/relationships/hdphoto" Target="../media/hdphoto2.wdp"/><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hdphoto" Target="../media/hdphoto2.wdp"/><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7.png"/><Relationship Id="rId10"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roc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203200"/>
            <a:ext cx="12192000" cy="3601653"/>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326706"/>
            <a:ext cx="12192000" cy="3631763"/>
          </a:xfrm>
          <a:prstGeom prst="rect">
            <a:avLst/>
          </a:prstGeom>
          <a:noFill/>
        </p:spPr>
        <p:txBody>
          <a:bodyPr wrap="square" rtlCol="0">
            <a:spAutoFit/>
          </a:bodyPr>
          <a:lstStyle/>
          <a:p>
            <a:pPr algn="ctr"/>
            <a:r>
              <a:rPr lang="en-US" sz="11500" dirty="0">
                <a:ln>
                  <a:solidFill>
                    <a:schemeClr val="accent4">
                      <a:lumMod val="50000"/>
                    </a:schemeClr>
                  </a:solidFill>
                </a:ln>
                <a:effectLst>
                  <a:outerShdw blurRad="38100" dist="38100" dir="2700000" algn="tl">
                    <a:srgbClr val="000000">
                      <a:alpha val="43137"/>
                    </a:srgbClr>
                  </a:outerShdw>
                </a:effectLst>
                <a:latin typeface="Segoe Print" panose="02000600000000000000" pitchFamily="2" charset="0"/>
              </a:rPr>
              <a:t>Rocks and Minerals</a:t>
            </a:r>
          </a:p>
        </p:txBody>
      </p:sp>
    </p:spTree>
    <p:extLst>
      <p:ext uri="{BB962C8B-B14F-4D97-AF65-F5344CB8AC3E}">
        <p14:creationId xmlns:p14="http://schemas.microsoft.com/office/powerpoint/2010/main" val="1117993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0594" y="948627"/>
            <a:ext cx="3831772" cy="5078313"/>
          </a:xfrm>
          <a:prstGeom prst="rect">
            <a:avLst/>
          </a:prstGeom>
        </p:spPr>
        <p:txBody>
          <a:bodyPr wrap="square">
            <a:spAutoFit/>
          </a:bodyPr>
          <a:lstStyle/>
          <a:p>
            <a:pPr algn="ctr"/>
            <a:r>
              <a:rPr lang="en-US" sz="3600" dirty="0">
                <a:solidFill>
                  <a:prstClr val="black"/>
                </a:solidFill>
                <a:latin typeface="Calibri Light" panose="020F0302020204030204" pitchFamily="34" charset="0"/>
                <a:cs typeface="Calibri Light" panose="020F0302020204030204" pitchFamily="34" charset="0"/>
              </a:rPr>
              <a:t>Streams or rivers will carry lots of </a:t>
            </a:r>
            <a:r>
              <a:rPr lang="en-US" sz="3600" u="sng" dirty="0">
                <a:solidFill>
                  <a:prstClr val="black"/>
                </a:solidFill>
                <a:latin typeface="Calibri Light" panose="020F0302020204030204" pitchFamily="34" charset="0"/>
                <a:cs typeface="Calibri Light" panose="020F0302020204030204" pitchFamily="34" charset="0"/>
              </a:rPr>
              <a:t>sediment</a:t>
            </a:r>
            <a:r>
              <a:rPr lang="en-US" sz="3600" dirty="0">
                <a:solidFill>
                  <a:prstClr val="black"/>
                </a:solidFill>
                <a:latin typeface="Calibri Light" panose="020F0302020204030204" pitchFamily="34" charset="0"/>
                <a:cs typeface="Calibri Light" panose="020F0302020204030204" pitchFamily="34" charset="0"/>
              </a:rPr>
              <a:t> to a larger body of water and settle at the bottom. Millions of years later, they will form into solid rock.</a:t>
            </a:r>
            <a:endParaRPr lang="en-US" sz="2400" u="sng" dirty="0"/>
          </a:p>
        </p:txBody>
      </p:sp>
      <p:pic>
        <p:nvPicPr>
          <p:cNvPr id="6146" name="Picture 2" descr="Image result for sediment strea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69" y="783773"/>
            <a:ext cx="7210697" cy="54080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537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0675" y="177089"/>
            <a:ext cx="11286310" cy="830997"/>
          </a:xfrm>
          <a:prstGeom prst="rect">
            <a:avLst/>
          </a:prstGeom>
        </p:spPr>
        <p:txBody>
          <a:bodyPr wrap="square">
            <a:spAutoFit/>
          </a:bodyPr>
          <a:lstStyle/>
          <a:p>
            <a:pPr algn="ctr"/>
            <a:r>
              <a:rPr lang="en-US" sz="4800" dirty="0">
                <a:solidFill>
                  <a:prstClr val="black"/>
                </a:solidFill>
                <a:latin typeface="Segoe Print" panose="02000600000000000000" pitchFamily="2" charset="0"/>
                <a:cs typeface="Calibri Light" panose="020F0302020204030204" pitchFamily="34" charset="0"/>
              </a:rPr>
              <a:t>Examples of Sedimentary Rocks:</a:t>
            </a:r>
            <a:endParaRPr lang="en-US" sz="3600" dirty="0">
              <a:latin typeface="Segoe Print" panose="02000600000000000000" pitchFamily="2" charset="0"/>
            </a:endParaRPr>
          </a:p>
        </p:txBody>
      </p:sp>
      <p:pic>
        <p:nvPicPr>
          <p:cNvPr id="5122" name="Picture 2" descr="Image result for limest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168" y="1289776"/>
            <a:ext cx="3045666" cy="2317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356170" y="3478656"/>
            <a:ext cx="3315662" cy="769441"/>
          </a:xfrm>
          <a:prstGeom prst="rect">
            <a:avLst/>
          </a:prstGeom>
        </p:spPr>
        <p:txBody>
          <a:bodyPr wrap="square">
            <a:spAutoFit/>
          </a:bodyPr>
          <a:lstStyle/>
          <a:p>
            <a:pPr algn="ctr"/>
            <a:r>
              <a:rPr lang="en-US" sz="4400" dirty="0">
                <a:solidFill>
                  <a:prstClr val="black"/>
                </a:solidFill>
                <a:latin typeface="Calibri Light" panose="020F0302020204030204" pitchFamily="34" charset="0"/>
                <a:cs typeface="Calibri Light" panose="020F0302020204030204" pitchFamily="34" charset="0"/>
              </a:rPr>
              <a:t>Limestone</a:t>
            </a:r>
          </a:p>
        </p:txBody>
      </p:sp>
      <p:pic>
        <p:nvPicPr>
          <p:cNvPr id="5124" name="Picture 4" descr="Image result for coal r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1831" y="2701248"/>
            <a:ext cx="3432716" cy="24471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3741339" y="5130865"/>
            <a:ext cx="3315662" cy="769441"/>
          </a:xfrm>
          <a:prstGeom prst="rect">
            <a:avLst/>
          </a:prstGeom>
        </p:spPr>
        <p:txBody>
          <a:bodyPr wrap="square">
            <a:spAutoFit/>
          </a:bodyPr>
          <a:lstStyle/>
          <a:p>
            <a:pPr algn="ctr"/>
            <a:r>
              <a:rPr lang="en-US" sz="4400" dirty="0">
                <a:solidFill>
                  <a:prstClr val="black"/>
                </a:solidFill>
                <a:latin typeface="Calibri Light" panose="020F0302020204030204" pitchFamily="34" charset="0"/>
                <a:cs typeface="Calibri Light" panose="020F0302020204030204" pitchFamily="34" charset="0"/>
              </a:rPr>
              <a:t>Coal</a:t>
            </a:r>
          </a:p>
        </p:txBody>
      </p:sp>
      <p:pic>
        <p:nvPicPr>
          <p:cNvPr id="5126" name="Picture 6" descr="Image result for Sandstone r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6974" y="1137482"/>
            <a:ext cx="3025667" cy="2254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7721976" y="3247466"/>
            <a:ext cx="3315662" cy="769441"/>
          </a:xfrm>
          <a:prstGeom prst="rect">
            <a:avLst/>
          </a:prstGeom>
        </p:spPr>
        <p:txBody>
          <a:bodyPr wrap="square">
            <a:spAutoFit/>
          </a:bodyPr>
          <a:lstStyle/>
          <a:p>
            <a:pPr algn="ctr"/>
            <a:r>
              <a:rPr lang="en-US" sz="4400" dirty="0">
                <a:solidFill>
                  <a:prstClr val="black"/>
                </a:solidFill>
                <a:latin typeface="Calibri Light" panose="020F0302020204030204" pitchFamily="34" charset="0"/>
                <a:cs typeface="Calibri Light" panose="020F0302020204030204" pitchFamily="34" charset="0"/>
              </a:rPr>
              <a:t>Sandstone</a:t>
            </a:r>
          </a:p>
        </p:txBody>
      </p:sp>
      <p:pic>
        <p:nvPicPr>
          <p:cNvPr id="5128" name="Picture 8" descr="Image result for shale r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8896" y="3879616"/>
            <a:ext cx="2781822" cy="22973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66974" y="6007203"/>
            <a:ext cx="3315662" cy="769441"/>
          </a:xfrm>
          <a:prstGeom prst="rect">
            <a:avLst/>
          </a:prstGeom>
        </p:spPr>
        <p:txBody>
          <a:bodyPr wrap="square">
            <a:spAutoFit/>
          </a:bodyPr>
          <a:lstStyle/>
          <a:p>
            <a:pPr algn="ctr"/>
            <a:r>
              <a:rPr lang="en-US" sz="4400" dirty="0">
                <a:solidFill>
                  <a:prstClr val="black"/>
                </a:solidFill>
                <a:latin typeface="Calibri Light" panose="020F0302020204030204" pitchFamily="34" charset="0"/>
                <a:cs typeface="Calibri Light" panose="020F0302020204030204" pitchFamily="34" charset="0"/>
              </a:rPr>
              <a:t>Shale</a:t>
            </a:r>
          </a:p>
        </p:txBody>
      </p:sp>
    </p:spTree>
    <p:extLst>
      <p:ext uri="{BB962C8B-B14F-4D97-AF65-F5344CB8AC3E}">
        <p14:creationId xmlns:p14="http://schemas.microsoft.com/office/powerpoint/2010/main" val="3097359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086" y="222452"/>
            <a:ext cx="12026537" cy="954107"/>
          </a:xfrm>
          <a:prstGeom prst="rect">
            <a:avLst/>
          </a:prstGeom>
        </p:spPr>
        <p:txBody>
          <a:bodyPr wrap="square">
            <a:spAutoFit/>
          </a:bodyPr>
          <a:lstStyle/>
          <a:p>
            <a:pPr algn="ctr"/>
            <a:r>
              <a:rPr lang="en-US" sz="2800" dirty="0">
                <a:solidFill>
                  <a:prstClr val="black"/>
                </a:solidFill>
                <a:latin typeface="Calibri Light" panose="020F0302020204030204" pitchFamily="34" charset="0"/>
                <a:cs typeface="Calibri Light" panose="020F0302020204030204" pitchFamily="34" charset="0"/>
              </a:rPr>
              <a:t>Rocks are always changing and the process of change is called the </a:t>
            </a:r>
            <a:r>
              <a:rPr lang="en-US" sz="2800" u="sng" dirty="0">
                <a:solidFill>
                  <a:prstClr val="black"/>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rock cycle</a:t>
            </a:r>
            <a:r>
              <a:rPr lang="en-US" sz="2800" dirty="0">
                <a:solidFill>
                  <a:prstClr val="black"/>
                </a:solidFill>
                <a:latin typeface="Calibri Light" panose="020F0302020204030204" pitchFamily="34" charset="0"/>
                <a:cs typeface="Calibri Light" panose="020F0302020204030204" pitchFamily="34" charset="0"/>
              </a:rPr>
              <a:t>. The changes happen very slowly (millions of years) which makes it difficult to see. </a:t>
            </a:r>
            <a:endParaRPr lang="en-US" u="sng" dirty="0"/>
          </a:p>
        </p:txBody>
      </p:sp>
      <p:pic>
        <p:nvPicPr>
          <p:cNvPr id="4098" name="Picture 2" descr="Image result for volcanic eruption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885" y="1402098"/>
            <a:ext cx="1864784" cy="1524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08585" y="2908187"/>
            <a:ext cx="3335383" cy="338554"/>
          </a:xfrm>
          <a:prstGeom prst="rect">
            <a:avLst/>
          </a:prstGeom>
          <a:noFill/>
        </p:spPr>
        <p:txBody>
          <a:bodyPr wrap="square" rtlCol="0">
            <a:spAutoFit/>
          </a:bodyPr>
          <a:lstStyle/>
          <a:p>
            <a:pPr algn="ctr"/>
            <a:r>
              <a:rPr lang="en-US" sz="1600" dirty="0">
                <a:latin typeface="Calibri Light" panose="020F0302020204030204" pitchFamily="34" charset="0"/>
                <a:cs typeface="Calibri Light" panose="020F0302020204030204" pitchFamily="34" charset="0"/>
              </a:rPr>
              <a:t>Volcanic Eruption</a:t>
            </a:r>
            <a:endParaRPr lang="en-US" sz="1600" u="sng" dirty="0">
              <a:latin typeface="Calibri Light" panose="020F0302020204030204" pitchFamily="34" charset="0"/>
              <a:cs typeface="Calibri Light" panose="020F0302020204030204" pitchFamily="34" charset="0"/>
            </a:endParaRPr>
          </a:p>
        </p:txBody>
      </p:sp>
      <p:sp>
        <p:nvSpPr>
          <p:cNvPr id="5" name="TextBox 4"/>
          <p:cNvSpPr txBox="1"/>
          <p:nvPr/>
        </p:nvSpPr>
        <p:spPr>
          <a:xfrm>
            <a:off x="6883310" y="3429159"/>
            <a:ext cx="3335383" cy="338554"/>
          </a:xfrm>
          <a:prstGeom prst="rect">
            <a:avLst/>
          </a:prstGeom>
          <a:noFill/>
        </p:spPr>
        <p:txBody>
          <a:bodyPr wrap="square" rtlCol="0">
            <a:spAutoFit/>
          </a:bodyPr>
          <a:lstStyle/>
          <a:p>
            <a:pPr algn="ctr"/>
            <a:r>
              <a:rPr lang="en-US" sz="1600" dirty="0">
                <a:latin typeface="Calibri Light" panose="020F0302020204030204" pitchFamily="34" charset="0"/>
                <a:cs typeface="Calibri Light" panose="020F0302020204030204" pitchFamily="34" charset="0"/>
              </a:rPr>
              <a:t>Igneous Rock</a:t>
            </a:r>
            <a:endParaRPr lang="en-US" sz="1600" u="sng" dirty="0">
              <a:latin typeface="Calibri Light" panose="020F0302020204030204" pitchFamily="34" charset="0"/>
              <a:cs typeface="Calibri Light" panose="020F0302020204030204" pitchFamily="34" charset="0"/>
            </a:endParaRPr>
          </a:p>
        </p:txBody>
      </p:sp>
      <p:sp>
        <p:nvSpPr>
          <p:cNvPr id="6" name="TextBox 5"/>
          <p:cNvSpPr txBox="1"/>
          <p:nvPr/>
        </p:nvSpPr>
        <p:spPr>
          <a:xfrm>
            <a:off x="6941197" y="5100522"/>
            <a:ext cx="3335383" cy="338554"/>
          </a:xfrm>
          <a:prstGeom prst="rect">
            <a:avLst/>
          </a:prstGeom>
          <a:noFill/>
        </p:spPr>
        <p:txBody>
          <a:bodyPr wrap="square" rtlCol="0">
            <a:spAutoFit/>
          </a:bodyPr>
          <a:lstStyle/>
          <a:p>
            <a:pPr algn="ctr"/>
            <a:r>
              <a:rPr lang="en-US" sz="1600" dirty="0">
                <a:latin typeface="Calibri Light" panose="020F0302020204030204" pitchFamily="34" charset="0"/>
                <a:cs typeface="Calibri Light" panose="020F0302020204030204" pitchFamily="34" charset="0"/>
              </a:rPr>
              <a:t>Sediments</a:t>
            </a:r>
            <a:endParaRPr lang="en-US" sz="1600" u="sng" dirty="0">
              <a:latin typeface="Calibri Light" panose="020F0302020204030204" pitchFamily="34" charset="0"/>
              <a:cs typeface="Calibri Light" panose="020F0302020204030204" pitchFamily="34" charset="0"/>
            </a:endParaRPr>
          </a:p>
        </p:txBody>
      </p:sp>
      <p:sp>
        <p:nvSpPr>
          <p:cNvPr id="7" name="TextBox 6"/>
          <p:cNvSpPr txBox="1"/>
          <p:nvPr/>
        </p:nvSpPr>
        <p:spPr>
          <a:xfrm>
            <a:off x="4408584" y="6245387"/>
            <a:ext cx="3335383" cy="338554"/>
          </a:xfrm>
          <a:prstGeom prst="rect">
            <a:avLst/>
          </a:prstGeom>
          <a:noFill/>
        </p:spPr>
        <p:txBody>
          <a:bodyPr wrap="square" rtlCol="0">
            <a:spAutoFit/>
          </a:bodyPr>
          <a:lstStyle/>
          <a:p>
            <a:pPr algn="ctr"/>
            <a:r>
              <a:rPr lang="en-US" sz="1600" dirty="0">
                <a:latin typeface="Calibri Light" panose="020F0302020204030204" pitchFamily="34" charset="0"/>
                <a:cs typeface="Calibri Light" panose="020F0302020204030204" pitchFamily="34" charset="0"/>
              </a:rPr>
              <a:t>Sedimentary Rock</a:t>
            </a:r>
            <a:endParaRPr lang="en-US" sz="1600" u="sng" dirty="0">
              <a:latin typeface="Calibri Light" panose="020F0302020204030204" pitchFamily="34" charset="0"/>
              <a:cs typeface="Calibri Light" panose="020F0302020204030204" pitchFamily="34" charset="0"/>
            </a:endParaRPr>
          </a:p>
        </p:txBody>
      </p:sp>
      <p:sp>
        <p:nvSpPr>
          <p:cNvPr id="8" name="TextBox 7"/>
          <p:cNvSpPr txBox="1"/>
          <p:nvPr/>
        </p:nvSpPr>
        <p:spPr>
          <a:xfrm>
            <a:off x="1738340" y="5091234"/>
            <a:ext cx="3335383" cy="338554"/>
          </a:xfrm>
          <a:prstGeom prst="rect">
            <a:avLst/>
          </a:prstGeom>
          <a:noFill/>
        </p:spPr>
        <p:txBody>
          <a:bodyPr wrap="square" rtlCol="0">
            <a:spAutoFit/>
          </a:bodyPr>
          <a:lstStyle/>
          <a:p>
            <a:pPr algn="ctr"/>
            <a:r>
              <a:rPr lang="en-US" sz="1600" dirty="0">
                <a:latin typeface="Calibri Light" panose="020F0302020204030204" pitchFamily="34" charset="0"/>
                <a:cs typeface="Calibri Light" panose="020F0302020204030204" pitchFamily="34" charset="0"/>
              </a:rPr>
              <a:t>Metamorphic Rock</a:t>
            </a:r>
            <a:endParaRPr lang="en-US" sz="1600" u="sng" dirty="0">
              <a:latin typeface="Calibri Light" panose="020F0302020204030204" pitchFamily="34" charset="0"/>
              <a:cs typeface="Calibri Light" panose="020F0302020204030204" pitchFamily="34" charset="0"/>
            </a:endParaRPr>
          </a:p>
        </p:txBody>
      </p:sp>
      <p:sp>
        <p:nvSpPr>
          <p:cNvPr id="9" name="TextBox 8"/>
          <p:cNvSpPr txBox="1"/>
          <p:nvPr/>
        </p:nvSpPr>
        <p:spPr>
          <a:xfrm>
            <a:off x="1738340" y="3433496"/>
            <a:ext cx="3335383" cy="338554"/>
          </a:xfrm>
          <a:prstGeom prst="rect">
            <a:avLst/>
          </a:prstGeom>
          <a:noFill/>
        </p:spPr>
        <p:txBody>
          <a:bodyPr wrap="square" rtlCol="0">
            <a:spAutoFit/>
          </a:bodyPr>
          <a:lstStyle/>
          <a:p>
            <a:pPr algn="ctr"/>
            <a:r>
              <a:rPr lang="en-US" sz="1600" dirty="0">
                <a:latin typeface="Calibri Light" panose="020F0302020204030204" pitchFamily="34" charset="0"/>
                <a:cs typeface="Calibri Light" panose="020F0302020204030204" pitchFamily="34" charset="0"/>
              </a:rPr>
              <a:t>Magma </a:t>
            </a:r>
            <a:endParaRPr lang="en-US" sz="1600" u="sng" dirty="0">
              <a:latin typeface="Calibri Light" panose="020F0302020204030204" pitchFamily="34" charset="0"/>
              <a:cs typeface="Calibri Light" panose="020F0302020204030204" pitchFamily="34" charset="0"/>
            </a:endParaRPr>
          </a:p>
        </p:txBody>
      </p:sp>
      <p:pic>
        <p:nvPicPr>
          <p:cNvPr id="10" name="Picture 4" descr="Image result for igneous r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28718" y="2311750"/>
            <a:ext cx="1445779" cy="14457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rock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7019" y="4864639"/>
            <a:ext cx="316453" cy="2089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rock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4088" y="4716460"/>
            <a:ext cx="221729" cy="1464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rock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4088" y="4994367"/>
            <a:ext cx="133347" cy="88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rock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6488" y="4868860"/>
            <a:ext cx="221729" cy="1464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rock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8889" y="5091234"/>
            <a:ext cx="115774" cy="764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rock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7353" y="4716460"/>
            <a:ext cx="168752" cy="1114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rock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4663" y="4879938"/>
            <a:ext cx="262450" cy="1733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mage result for rock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2119" y="4796249"/>
            <a:ext cx="69228" cy="457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Image result for rock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4519" y="4841968"/>
            <a:ext cx="115285" cy="761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rock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0074" y="4948855"/>
            <a:ext cx="69228" cy="457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Image result for rock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2474" y="4994574"/>
            <a:ext cx="115285" cy="761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rock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0439" y="5056490"/>
            <a:ext cx="133347" cy="880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sedimentary rock"/>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24634" y="5111383"/>
            <a:ext cx="1303281" cy="13032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metamorphic r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937510">
            <a:off x="2574683" y="4224568"/>
            <a:ext cx="1396185" cy="8400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23288" y="2699400"/>
            <a:ext cx="1576401" cy="583645"/>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6514064">
            <a:off x="7421817" y="1201524"/>
            <a:ext cx="505831" cy="1377714"/>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9357759" y="3246741"/>
            <a:ext cx="505831" cy="1377714"/>
          </a:xfrm>
          <a:prstGeom prst="rect">
            <a:avLst/>
          </a:prstGeom>
        </p:spPr>
      </p:pic>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4716994">
            <a:off x="7472072" y="5349888"/>
            <a:ext cx="505831" cy="1377714"/>
          </a:xfrm>
          <a:prstGeom prst="rect">
            <a:avLst/>
          </a:prstGeom>
        </p:spPr>
      </p:pic>
      <p:pic>
        <p:nvPicPr>
          <p:cNvPr id="34" name="Picture 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7818121">
            <a:off x="4310288" y="5366078"/>
            <a:ext cx="505831" cy="1377714"/>
          </a:xfrm>
          <a:prstGeom prst="rect">
            <a:avLst/>
          </a:prstGeom>
        </p:spPr>
      </p:pic>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13009" y="3223073"/>
            <a:ext cx="505831" cy="1377714"/>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4323671">
            <a:off x="4047454" y="1346794"/>
            <a:ext cx="505831" cy="1377714"/>
          </a:xfrm>
          <a:prstGeom prst="rect">
            <a:avLst/>
          </a:prstGeom>
        </p:spPr>
      </p:pic>
    </p:spTree>
    <p:extLst>
      <p:ext uri="{BB962C8B-B14F-4D97-AF65-F5344CB8AC3E}">
        <p14:creationId xmlns:p14="http://schemas.microsoft.com/office/powerpoint/2010/main" val="2822796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09435" y="3063400"/>
            <a:ext cx="3335383" cy="338554"/>
          </a:xfrm>
          <a:prstGeom prst="rect">
            <a:avLst/>
          </a:prstGeom>
          <a:noFill/>
        </p:spPr>
        <p:txBody>
          <a:bodyPr wrap="square" rtlCol="0">
            <a:spAutoFit/>
          </a:bodyPr>
          <a:lstStyle/>
          <a:p>
            <a:pPr algn="ctr"/>
            <a:r>
              <a:rPr lang="en-US" sz="1600" dirty="0">
                <a:latin typeface="Calibri Light" panose="020F0302020204030204" pitchFamily="34" charset="0"/>
                <a:cs typeface="Calibri Light" panose="020F0302020204030204" pitchFamily="34" charset="0"/>
              </a:rPr>
              <a:t>Igneous Rock</a:t>
            </a:r>
            <a:endParaRPr lang="en-US" sz="1600" u="sng" dirty="0">
              <a:latin typeface="Calibri Light" panose="020F0302020204030204" pitchFamily="34" charset="0"/>
              <a:cs typeface="Calibri Light" panose="020F0302020204030204" pitchFamily="34" charset="0"/>
            </a:endParaRPr>
          </a:p>
        </p:txBody>
      </p:sp>
      <p:sp>
        <p:nvSpPr>
          <p:cNvPr id="5" name="TextBox 4"/>
          <p:cNvSpPr txBox="1"/>
          <p:nvPr/>
        </p:nvSpPr>
        <p:spPr>
          <a:xfrm>
            <a:off x="6967322" y="4734763"/>
            <a:ext cx="3335383" cy="338554"/>
          </a:xfrm>
          <a:prstGeom prst="rect">
            <a:avLst/>
          </a:prstGeom>
          <a:noFill/>
        </p:spPr>
        <p:txBody>
          <a:bodyPr wrap="square" rtlCol="0">
            <a:spAutoFit/>
          </a:bodyPr>
          <a:lstStyle/>
          <a:p>
            <a:pPr algn="ctr"/>
            <a:r>
              <a:rPr lang="en-US" sz="1600" dirty="0">
                <a:latin typeface="Calibri Light" panose="020F0302020204030204" pitchFamily="34" charset="0"/>
                <a:cs typeface="Calibri Light" panose="020F0302020204030204" pitchFamily="34" charset="0"/>
              </a:rPr>
              <a:t>Sediments</a:t>
            </a:r>
            <a:endParaRPr lang="en-US" sz="1600" u="sng" dirty="0">
              <a:latin typeface="Calibri Light" panose="020F0302020204030204" pitchFamily="34" charset="0"/>
              <a:cs typeface="Calibri Light" panose="020F0302020204030204" pitchFamily="34" charset="0"/>
            </a:endParaRPr>
          </a:p>
        </p:txBody>
      </p:sp>
      <p:sp>
        <p:nvSpPr>
          <p:cNvPr id="6" name="TextBox 5"/>
          <p:cNvSpPr txBox="1"/>
          <p:nvPr/>
        </p:nvSpPr>
        <p:spPr>
          <a:xfrm>
            <a:off x="4434709" y="5879628"/>
            <a:ext cx="3335383" cy="338554"/>
          </a:xfrm>
          <a:prstGeom prst="rect">
            <a:avLst/>
          </a:prstGeom>
          <a:noFill/>
        </p:spPr>
        <p:txBody>
          <a:bodyPr wrap="square" rtlCol="0">
            <a:spAutoFit/>
          </a:bodyPr>
          <a:lstStyle/>
          <a:p>
            <a:pPr algn="ctr"/>
            <a:r>
              <a:rPr lang="en-US" sz="1600" dirty="0">
                <a:latin typeface="Calibri Light" panose="020F0302020204030204" pitchFamily="34" charset="0"/>
                <a:cs typeface="Calibri Light" panose="020F0302020204030204" pitchFamily="34" charset="0"/>
              </a:rPr>
              <a:t>Sedimentary Rock</a:t>
            </a:r>
            <a:endParaRPr lang="en-US" sz="1600" u="sng" dirty="0">
              <a:latin typeface="Calibri Light" panose="020F0302020204030204" pitchFamily="34" charset="0"/>
              <a:cs typeface="Calibri Light" panose="020F0302020204030204" pitchFamily="34" charset="0"/>
            </a:endParaRPr>
          </a:p>
        </p:txBody>
      </p:sp>
      <p:sp>
        <p:nvSpPr>
          <p:cNvPr id="7" name="TextBox 6"/>
          <p:cNvSpPr txBox="1"/>
          <p:nvPr/>
        </p:nvSpPr>
        <p:spPr>
          <a:xfrm>
            <a:off x="1764465" y="4725475"/>
            <a:ext cx="3335383" cy="338554"/>
          </a:xfrm>
          <a:prstGeom prst="rect">
            <a:avLst/>
          </a:prstGeom>
          <a:noFill/>
        </p:spPr>
        <p:txBody>
          <a:bodyPr wrap="square" rtlCol="0">
            <a:spAutoFit/>
          </a:bodyPr>
          <a:lstStyle/>
          <a:p>
            <a:pPr algn="ctr"/>
            <a:r>
              <a:rPr lang="en-US" sz="1600" dirty="0">
                <a:latin typeface="Calibri Light" panose="020F0302020204030204" pitchFamily="34" charset="0"/>
                <a:cs typeface="Calibri Light" panose="020F0302020204030204" pitchFamily="34" charset="0"/>
              </a:rPr>
              <a:t>Metamorphic Rock</a:t>
            </a:r>
            <a:endParaRPr lang="en-US" sz="1600" u="sng" dirty="0">
              <a:latin typeface="Calibri Light" panose="020F0302020204030204" pitchFamily="34" charset="0"/>
              <a:cs typeface="Calibri Light" panose="020F0302020204030204" pitchFamily="34" charset="0"/>
            </a:endParaRPr>
          </a:p>
        </p:txBody>
      </p:sp>
      <p:sp>
        <p:nvSpPr>
          <p:cNvPr id="8" name="TextBox 7"/>
          <p:cNvSpPr txBox="1"/>
          <p:nvPr/>
        </p:nvSpPr>
        <p:spPr>
          <a:xfrm>
            <a:off x="1764465" y="2927268"/>
            <a:ext cx="3335383" cy="338554"/>
          </a:xfrm>
          <a:prstGeom prst="rect">
            <a:avLst/>
          </a:prstGeom>
          <a:noFill/>
        </p:spPr>
        <p:txBody>
          <a:bodyPr wrap="square" rtlCol="0">
            <a:spAutoFit/>
          </a:bodyPr>
          <a:lstStyle/>
          <a:p>
            <a:pPr algn="ctr"/>
            <a:r>
              <a:rPr lang="en-US" sz="1600" dirty="0">
                <a:latin typeface="Calibri Light" panose="020F0302020204030204" pitchFamily="34" charset="0"/>
                <a:cs typeface="Calibri Light" panose="020F0302020204030204" pitchFamily="34" charset="0"/>
              </a:rPr>
              <a:t>Magma </a:t>
            </a:r>
            <a:endParaRPr lang="en-US" sz="1600" u="sng" dirty="0">
              <a:latin typeface="Calibri Light" panose="020F0302020204030204" pitchFamily="34" charset="0"/>
              <a:cs typeface="Calibri Light" panose="020F0302020204030204" pitchFamily="34" charset="0"/>
            </a:endParaRPr>
          </a:p>
        </p:txBody>
      </p:sp>
      <p:pic>
        <p:nvPicPr>
          <p:cNvPr id="9" name="Picture 4" descr="Image result for igneous r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54843" y="1945991"/>
            <a:ext cx="1445779" cy="14457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rock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44" y="4498880"/>
            <a:ext cx="316453" cy="2089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rock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0213" y="4350701"/>
            <a:ext cx="221729" cy="1464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rock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0213" y="4628608"/>
            <a:ext cx="133347" cy="880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rock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2613" y="4503101"/>
            <a:ext cx="221729" cy="1464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rock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5014" y="4725475"/>
            <a:ext cx="115774" cy="764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rock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478" y="4350701"/>
            <a:ext cx="168752" cy="1114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rock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0788" y="4514179"/>
            <a:ext cx="262450" cy="1733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rock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8244" y="4430490"/>
            <a:ext cx="69228" cy="457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rock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0644" y="4476209"/>
            <a:ext cx="115285" cy="761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mage result for rock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6199" y="4583096"/>
            <a:ext cx="69228" cy="457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Image result for rock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8599" y="4628815"/>
            <a:ext cx="115285" cy="761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mage result for rock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6564" y="4690731"/>
            <a:ext cx="133347" cy="880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sedimentary r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50759" y="4745624"/>
            <a:ext cx="1303281" cy="13032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metamorphic rock"/>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937510">
            <a:off x="2600808" y="3858809"/>
            <a:ext cx="1396185" cy="84003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9413" y="2333641"/>
            <a:ext cx="1576401" cy="583645"/>
          </a:xfrm>
          <a:prstGeom prst="rect">
            <a:avLst/>
          </a:prstGeom>
        </p:spPr>
      </p:pic>
      <p:cxnSp>
        <p:nvCxnSpPr>
          <p:cNvPr id="26" name="Straight Arrow Connector 25"/>
          <p:cNvCxnSpPr/>
          <p:nvPr/>
        </p:nvCxnSpPr>
        <p:spPr>
          <a:xfrm flipH="1">
            <a:off x="4315581" y="3187860"/>
            <a:ext cx="3459349" cy="862148"/>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rot="20751688">
            <a:off x="4486254" y="3607663"/>
            <a:ext cx="3335383" cy="276999"/>
          </a:xfrm>
          <a:prstGeom prst="rect">
            <a:avLst/>
          </a:prstGeom>
          <a:noFill/>
        </p:spPr>
        <p:txBody>
          <a:bodyPr wrap="square" rtlCol="0">
            <a:spAutoFit/>
          </a:bodyPr>
          <a:lstStyle/>
          <a:p>
            <a:pPr algn="ctr"/>
            <a:r>
              <a:rPr lang="en-US" sz="1200" dirty="0">
                <a:solidFill>
                  <a:srgbClr val="0070C0"/>
                </a:solidFill>
                <a:latin typeface="Calibri Light" panose="020F0302020204030204" pitchFamily="34" charset="0"/>
                <a:cs typeface="Calibri Light" panose="020F0302020204030204" pitchFamily="34" charset="0"/>
              </a:rPr>
              <a:t>Heat and Pressure</a:t>
            </a:r>
            <a:endParaRPr lang="en-US" sz="1200" u="sng" dirty="0">
              <a:solidFill>
                <a:srgbClr val="0070C0"/>
              </a:solidFill>
              <a:latin typeface="Calibri Light" panose="020F0302020204030204" pitchFamily="34" charset="0"/>
              <a:cs typeface="Calibri Light" panose="020F0302020204030204" pitchFamily="34" charset="0"/>
            </a:endParaRPr>
          </a:p>
        </p:txBody>
      </p:sp>
      <p:cxnSp>
        <p:nvCxnSpPr>
          <p:cNvPr id="29" name="Straight Arrow Connector 28"/>
          <p:cNvCxnSpPr/>
          <p:nvPr/>
        </p:nvCxnSpPr>
        <p:spPr>
          <a:xfrm>
            <a:off x="4315581" y="4287637"/>
            <a:ext cx="3454511" cy="201059"/>
          </a:xfrm>
          <a:prstGeom prst="straightConnector1">
            <a:avLst/>
          </a:prstGeom>
          <a:ln w="38100">
            <a:solidFill>
              <a:srgbClr val="7030A0"/>
            </a:solidFill>
            <a:tailEnd type="triangle"/>
          </a:ln>
        </p:spPr>
        <p:style>
          <a:lnRef idx="1">
            <a:schemeClr val="dk1"/>
          </a:lnRef>
          <a:fillRef idx="0">
            <a:schemeClr val="dk1"/>
          </a:fillRef>
          <a:effectRef idx="0">
            <a:schemeClr val="dk1"/>
          </a:effectRef>
          <a:fontRef idx="minor">
            <a:schemeClr val="tx1"/>
          </a:fontRef>
        </p:style>
      </p:cxnSp>
      <p:sp>
        <p:nvSpPr>
          <p:cNvPr id="35" name="TextBox 34"/>
          <p:cNvSpPr txBox="1"/>
          <p:nvPr/>
        </p:nvSpPr>
        <p:spPr>
          <a:xfrm rot="174457">
            <a:off x="4317917" y="4382033"/>
            <a:ext cx="3335383" cy="276999"/>
          </a:xfrm>
          <a:prstGeom prst="rect">
            <a:avLst/>
          </a:prstGeom>
          <a:noFill/>
        </p:spPr>
        <p:txBody>
          <a:bodyPr wrap="square" rtlCol="0">
            <a:spAutoFit/>
          </a:bodyPr>
          <a:lstStyle/>
          <a:p>
            <a:pPr algn="ctr"/>
            <a:r>
              <a:rPr lang="en-US" sz="1200" dirty="0">
                <a:solidFill>
                  <a:srgbClr val="7030A0"/>
                </a:solidFill>
                <a:latin typeface="Calibri Light" panose="020F0302020204030204" pitchFamily="34" charset="0"/>
                <a:cs typeface="Calibri Light" panose="020F0302020204030204" pitchFamily="34" charset="0"/>
              </a:rPr>
              <a:t>Weathering and Erosion</a:t>
            </a:r>
            <a:endParaRPr lang="en-US" sz="1200" u="sng" dirty="0">
              <a:solidFill>
                <a:srgbClr val="7030A0"/>
              </a:solidFill>
              <a:latin typeface="Calibri Light" panose="020F0302020204030204" pitchFamily="34" charset="0"/>
              <a:cs typeface="Calibri Light" panose="020F0302020204030204" pitchFamily="34" charset="0"/>
            </a:endParaRPr>
          </a:p>
        </p:txBody>
      </p:sp>
      <p:cxnSp>
        <p:nvCxnSpPr>
          <p:cNvPr id="36" name="Straight Arrow Connector 35"/>
          <p:cNvCxnSpPr/>
          <p:nvPr/>
        </p:nvCxnSpPr>
        <p:spPr>
          <a:xfrm>
            <a:off x="8531174" y="3503100"/>
            <a:ext cx="20768" cy="692501"/>
          </a:xfrm>
          <a:prstGeom prst="straightConnector1">
            <a:avLst/>
          </a:prstGeom>
          <a:ln w="38100">
            <a:solidFill>
              <a:srgbClr val="7030A0"/>
            </a:solidFill>
            <a:tailEnd type="triangle"/>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8490304" y="3616942"/>
            <a:ext cx="1001600" cy="461665"/>
          </a:xfrm>
          <a:prstGeom prst="rect">
            <a:avLst/>
          </a:prstGeom>
          <a:noFill/>
        </p:spPr>
        <p:txBody>
          <a:bodyPr wrap="square" rtlCol="0">
            <a:spAutoFit/>
          </a:bodyPr>
          <a:lstStyle/>
          <a:p>
            <a:pPr algn="ctr"/>
            <a:r>
              <a:rPr lang="en-US" sz="1200" dirty="0">
                <a:solidFill>
                  <a:srgbClr val="7030A0"/>
                </a:solidFill>
                <a:latin typeface="Calibri Light" panose="020F0302020204030204" pitchFamily="34" charset="0"/>
                <a:cs typeface="Calibri Light" panose="020F0302020204030204" pitchFamily="34" charset="0"/>
              </a:rPr>
              <a:t>Weathering and Erosion</a:t>
            </a:r>
            <a:endParaRPr lang="en-US" sz="1200" u="sng" dirty="0">
              <a:solidFill>
                <a:srgbClr val="7030A0"/>
              </a:solidFill>
              <a:latin typeface="Calibri Light" panose="020F0302020204030204" pitchFamily="34" charset="0"/>
              <a:cs typeface="Calibri Light" panose="020F0302020204030204" pitchFamily="34" charset="0"/>
            </a:endParaRPr>
          </a:p>
        </p:txBody>
      </p:sp>
      <p:cxnSp>
        <p:nvCxnSpPr>
          <p:cNvPr id="41" name="Straight Arrow Connector 40"/>
          <p:cNvCxnSpPr/>
          <p:nvPr/>
        </p:nvCxnSpPr>
        <p:spPr>
          <a:xfrm flipH="1" flipV="1">
            <a:off x="4305253" y="4787276"/>
            <a:ext cx="1382507" cy="531506"/>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sp>
        <p:nvSpPr>
          <p:cNvPr id="46" name="TextBox 45"/>
          <p:cNvSpPr txBox="1"/>
          <p:nvPr/>
        </p:nvSpPr>
        <p:spPr>
          <a:xfrm rot="1221063">
            <a:off x="4034207" y="5057407"/>
            <a:ext cx="1905213" cy="276999"/>
          </a:xfrm>
          <a:prstGeom prst="rect">
            <a:avLst/>
          </a:prstGeom>
          <a:noFill/>
        </p:spPr>
        <p:txBody>
          <a:bodyPr wrap="square" rtlCol="0">
            <a:spAutoFit/>
          </a:bodyPr>
          <a:lstStyle/>
          <a:p>
            <a:pPr algn="ctr"/>
            <a:r>
              <a:rPr lang="en-US" sz="1200" dirty="0">
                <a:solidFill>
                  <a:srgbClr val="0070C0"/>
                </a:solidFill>
                <a:latin typeface="Calibri Light" panose="020F0302020204030204" pitchFamily="34" charset="0"/>
                <a:cs typeface="Calibri Light" panose="020F0302020204030204" pitchFamily="34" charset="0"/>
              </a:rPr>
              <a:t>Heat and Pressure</a:t>
            </a:r>
            <a:endParaRPr lang="en-US" sz="1200" u="sng" dirty="0">
              <a:solidFill>
                <a:srgbClr val="0070C0"/>
              </a:solidFill>
              <a:latin typeface="Calibri Light" panose="020F0302020204030204" pitchFamily="34" charset="0"/>
              <a:cs typeface="Calibri Light" panose="020F0302020204030204" pitchFamily="34" charset="0"/>
            </a:endParaRPr>
          </a:p>
        </p:txBody>
      </p:sp>
      <p:cxnSp>
        <p:nvCxnSpPr>
          <p:cNvPr id="47" name="Straight Arrow Connector 46"/>
          <p:cNvCxnSpPr/>
          <p:nvPr/>
        </p:nvCxnSpPr>
        <p:spPr>
          <a:xfrm flipV="1">
            <a:off x="6505104" y="5053030"/>
            <a:ext cx="1733205" cy="344234"/>
          </a:xfrm>
          <a:prstGeom prst="straightConnector1">
            <a:avLst/>
          </a:prstGeom>
          <a:ln w="38100">
            <a:solidFill>
              <a:srgbClr val="7030A0"/>
            </a:solidFill>
            <a:tailEnd type="triangle"/>
          </a:ln>
        </p:spPr>
        <p:style>
          <a:lnRef idx="1">
            <a:schemeClr val="dk1"/>
          </a:lnRef>
          <a:fillRef idx="0">
            <a:schemeClr val="dk1"/>
          </a:fillRef>
          <a:effectRef idx="0">
            <a:schemeClr val="dk1"/>
          </a:effectRef>
          <a:fontRef idx="minor">
            <a:schemeClr val="tx1"/>
          </a:fontRef>
        </p:style>
      </p:cxnSp>
      <p:sp>
        <p:nvSpPr>
          <p:cNvPr id="50" name="TextBox 49"/>
          <p:cNvSpPr txBox="1"/>
          <p:nvPr/>
        </p:nvSpPr>
        <p:spPr>
          <a:xfrm rot="20912516">
            <a:off x="6248160" y="5234327"/>
            <a:ext cx="2318332" cy="276999"/>
          </a:xfrm>
          <a:prstGeom prst="rect">
            <a:avLst/>
          </a:prstGeom>
          <a:noFill/>
        </p:spPr>
        <p:txBody>
          <a:bodyPr wrap="square" rtlCol="0">
            <a:spAutoFit/>
          </a:bodyPr>
          <a:lstStyle/>
          <a:p>
            <a:pPr algn="ctr"/>
            <a:r>
              <a:rPr lang="en-US" sz="1200" dirty="0">
                <a:solidFill>
                  <a:srgbClr val="7030A0"/>
                </a:solidFill>
                <a:latin typeface="Calibri Light" panose="020F0302020204030204" pitchFamily="34" charset="0"/>
                <a:cs typeface="Calibri Light" panose="020F0302020204030204" pitchFamily="34" charset="0"/>
              </a:rPr>
              <a:t>Weathering and Erosion</a:t>
            </a:r>
            <a:endParaRPr lang="en-US" sz="1200" u="sng" dirty="0">
              <a:solidFill>
                <a:srgbClr val="7030A0"/>
              </a:solidFill>
              <a:latin typeface="Calibri Light" panose="020F0302020204030204" pitchFamily="34" charset="0"/>
              <a:cs typeface="Calibri Light" panose="020F0302020204030204" pitchFamily="34" charset="0"/>
            </a:endParaRPr>
          </a:p>
        </p:txBody>
      </p:sp>
      <p:cxnSp>
        <p:nvCxnSpPr>
          <p:cNvPr id="51" name="Straight Arrow Connector 50"/>
          <p:cNvCxnSpPr/>
          <p:nvPr/>
        </p:nvCxnSpPr>
        <p:spPr>
          <a:xfrm flipH="1">
            <a:off x="4349960" y="2845159"/>
            <a:ext cx="3534905" cy="21069"/>
          </a:xfrm>
          <a:prstGeom prst="straightConnector1">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55" name="TextBox 54"/>
          <p:cNvSpPr txBox="1"/>
          <p:nvPr/>
        </p:nvSpPr>
        <p:spPr>
          <a:xfrm>
            <a:off x="4434707" y="2609412"/>
            <a:ext cx="3335383" cy="276999"/>
          </a:xfrm>
          <a:prstGeom prst="rect">
            <a:avLst/>
          </a:prstGeom>
          <a:noFill/>
        </p:spPr>
        <p:txBody>
          <a:bodyPr wrap="square" rtlCol="0">
            <a:spAutoFit/>
          </a:bodyPr>
          <a:lstStyle/>
          <a:p>
            <a:pPr algn="ctr"/>
            <a:r>
              <a:rPr lang="en-US" sz="1200" dirty="0">
                <a:solidFill>
                  <a:srgbClr val="C55A11"/>
                </a:solidFill>
                <a:latin typeface="Calibri Light" panose="020F0302020204030204" pitchFamily="34" charset="0"/>
                <a:cs typeface="Calibri Light" panose="020F0302020204030204" pitchFamily="34" charset="0"/>
              </a:rPr>
              <a:t>Melting</a:t>
            </a:r>
            <a:endParaRPr lang="en-US" sz="1200" u="sng" dirty="0">
              <a:solidFill>
                <a:srgbClr val="C55A11"/>
              </a:solidFill>
              <a:latin typeface="Calibri Light" panose="020F0302020204030204" pitchFamily="34" charset="0"/>
              <a:cs typeface="Calibri Light" panose="020F0302020204030204" pitchFamily="34" charset="0"/>
            </a:endParaRPr>
          </a:p>
        </p:txBody>
      </p:sp>
      <p:cxnSp>
        <p:nvCxnSpPr>
          <p:cNvPr id="56" name="Straight Arrow Connector 55"/>
          <p:cNvCxnSpPr>
            <a:endCxn id="8" idx="2"/>
          </p:cNvCxnSpPr>
          <p:nvPr/>
        </p:nvCxnSpPr>
        <p:spPr>
          <a:xfrm flipV="1">
            <a:off x="3432156" y="3265822"/>
            <a:ext cx="1" cy="467063"/>
          </a:xfrm>
          <a:prstGeom prst="straightConnector1">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61" name="TextBox 60"/>
          <p:cNvSpPr txBox="1"/>
          <p:nvPr/>
        </p:nvSpPr>
        <p:spPr>
          <a:xfrm>
            <a:off x="1384385" y="3390969"/>
            <a:ext cx="3335383" cy="276999"/>
          </a:xfrm>
          <a:prstGeom prst="rect">
            <a:avLst/>
          </a:prstGeom>
          <a:noFill/>
        </p:spPr>
        <p:txBody>
          <a:bodyPr wrap="square" rtlCol="0">
            <a:spAutoFit/>
          </a:bodyPr>
          <a:lstStyle/>
          <a:p>
            <a:pPr algn="ctr"/>
            <a:r>
              <a:rPr lang="en-US" sz="1200" dirty="0">
                <a:solidFill>
                  <a:srgbClr val="C55A11"/>
                </a:solidFill>
                <a:latin typeface="Calibri Light" panose="020F0302020204030204" pitchFamily="34" charset="0"/>
                <a:cs typeface="Calibri Light" panose="020F0302020204030204" pitchFamily="34" charset="0"/>
              </a:rPr>
              <a:t>Melting</a:t>
            </a:r>
            <a:endParaRPr lang="en-US" sz="1200" u="sng" dirty="0">
              <a:solidFill>
                <a:srgbClr val="C55A11"/>
              </a:solidFill>
              <a:latin typeface="Calibri Light" panose="020F0302020204030204" pitchFamily="34" charset="0"/>
              <a:cs typeface="Calibri Light" panose="020F0302020204030204" pitchFamily="34" charset="0"/>
            </a:endParaRPr>
          </a:p>
        </p:txBody>
      </p:sp>
      <p:cxnSp>
        <p:nvCxnSpPr>
          <p:cNvPr id="64" name="Straight Arrow Connector 63"/>
          <p:cNvCxnSpPr/>
          <p:nvPr/>
        </p:nvCxnSpPr>
        <p:spPr>
          <a:xfrm>
            <a:off x="4412759" y="2553034"/>
            <a:ext cx="3446519" cy="1666"/>
          </a:xfrm>
          <a:prstGeom prst="straightConnector1">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68" name="TextBox 67"/>
          <p:cNvSpPr txBox="1"/>
          <p:nvPr/>
        </p:nvSpPr>
        <p:spPr>
          <a:xfrm>
            <a:off x="4425987" y="2273741"/>
            <a:ext cx="3335383" cy="276999"/>
          </a:xfrm>
          <a:prstGeom prst="rect">
            <a:avLst/>
          </a:prstGeom>
          <a:noFill/>
        </p:spPr>
        <p:txBody>
          <a:bodyPr wrap="square" rtlCol="0">
            <a:spAutoFit/>
          </a:bodyPr>
          <a:lstStyle/>
          <a:p>
            <a:pPr algn="ctr"/>
            <a:r>
              <a:rPr lang="en-US" sz="1200" dirty="0">
                <a:solidFill>
                  <a:srgbClr val="00B050"/>
                </a:solidFill>
                <a:latin typeface="Calibri Light" panose="020F0302020204030204" pitchFamily="34" charset="0"/>
                <a:cs typeface="Calibri Light" panose="020F0302020204030204" pitchFamily="34" charset="0"/>
              </a:rPr>
              <a:t>Cooling</a:t>
            </a:r>
            <a:endParaRPr lang="en-US" sz="1200" u="sng" dirty="0">
              <a:solidFill>
                <a:srgbClr val="00B050"/>
              </a:solidFill>
              <a:latin typeface="Calibri Light" panose="020F0302020204030204" pitchFamily="34" charset="0"/>
              <a:cs typeface="Calibri Light" panose="020F0302020204030204" pitchFamily="34" charset="0"/>
            </a:endParaRPr>
          </a:p>
        </p:txBody>
      </p:sp>
      <p:pic>
        <p:nvPicPr>
          <p:cNvPr id="71" name="Picture 2" descr="Image result for volcanic eruption clip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16025" y="498211"/>
            <a:ext cx="1864784" cy="1524000"/>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4380725" y="2004300"/>
            <a:ext cx="3335383" cy="338554"/>
          </a:xfrm>
          <a:prstGeom prst="rect">
            <a:avLst/>
          </a:prstGeom>
          <a:noFill/>
        </p:spPr>
        <p:txBody>
          <a:bodyPr wrap="square" rtlCol="0">
            <a:spAutoFit/>
          </a:bodyPr>
          <a:lstStyle/>
          <a:p>
            <a:pPr algn="ctr"/>
            <a:r>
              <a:rPr lang="en-US" sz="1600" dirty="0">
                <a:latin typeface="Calibri Light" panose="020F0302020204030204" pitchFamily="34" charset="0"/>
                <a:cs typeface="Calibri Light" panose="020F0302020204030204" pitchFamily="34" charset="0"/>
              </a:rPr>
              <a:t>Volcanic Eruption</a:t>
            </a:r>
            <a:endParaRPr lang="en-US" sz="1600" u="sng" dirty="0">
              <a:latin typeface="Calibri Light" panose="020F0302020204030204" pitchFamily="34" charset="0"/>
              <a:cs typeface="Calibri Light" panose="020F0302020204030204" pitchFamily="34" charset="0"/>
            </a:endParaRPr>
          </a:p>
        </p:txBody>
      </p:sp>
      <p:pic>
        <p:nvPicPr>
          <p:cNvPr id="74" name="Picture 7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080332">
            <a:off x="7464369" y="746133"/>
            <a:ext cx="505831" cy="1377714"/>
          </a:xfrm>
          <a:prstGeom prst="rect">
            <a:avLst/>
          </a:prstGeom>
        </p:spPr>
      </p:pic>
      <p:pic>
        <p:nvPicPr>
          <p:cNvPr id="75" name="Picture 7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179298">
            <a:off x="9453609" y="3000354"/>
            <a:ext cx="505831" cy="1377714"/>
          </a:xfrm>
          <a:prstGeom prst="rect">
            <a:avLst/>
          </a:prstGeom>
        </p:spPr>
      </p:pic>
      <p:pic>
        <p:nvPicPr>
          <p:cNvPr id="76" name="Picture 7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4395994">
            <a:off x="7786435" y="5130885"/>
            <a:ext cx="505831" cy="1377714"/>
          </a:xfrm>
          <a:prstGeom prst="rect">
            <a:avLst/>
          </a:prstGeom>
        </p:spPr>
      </p:pic>
      <p:pic>
        <p:nvPicPr>
          <p:cNvPr id="77" name="Picture 7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7901592">
            <a:off x="4001062" y="5047181"/>
            <a:ext cx="505831" cy="1377714"/>
          </a:xfrm>
          <a:prstGeom prst="rect">
            <a:avLst/>
          </a:prstGeom>
        </p:spPr>
      </p:pic>
      <p:pic>
        <p:nvPicPr>
          <p:cNvPr id="78" name="Picture 7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49913" y="2840611"/>
            <a:ext cx="505831" cy="1377714"/>
          </a:xfrm>
          <a:prstGeom prst="rect">
            <a:avLst/>
          </a:prstGeom>
        </p:spPr>
      </p:pic>
      <p:pic>
        <p:nvPicPr>
          <p:cNvPr id="79" name="Picture 7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4387985">
            <a:off x="4096106" y="883706"/>
            <a:ext cx="505831" cy="1377714"/>
          </a:xfrm>
          <a:prstGeom prst="rect">
            <a:avLst/>
          </a:prstGeom>
        </p:spPr>
      </p:pic>
      <p:sp>
        <p:nvSpPr>
          <p:cNvPr id="82" name="Rectangle 81"/>
          <p:cNvSpPr/>
          <p:nvPr/>
        </p:nvSpPr>
        <p:spPr>
          <a:xfrm>
            <a:off x="68052" y="862870"/>
            <a:ext cx="1610571" cy="5016758"/>
          </a:xfrm>
          <a:prstGeom prst="rect">
            <a:avLst/>
          </a:prstGeom>
        </p:spPr>
        <p:txBody>
          <a:bodyPr wrap="square">
            <a:spAutoFit/>
          </a:bodyPr>
          <a:lstStyle/>
          <a:p>
            <a:pPr algn="ctr"/>
            <a:r>
              <a:rPr lang="en-US" sz="8000" dirty="0">
                <a:solidFill>
                  <a:prstClr val="black"/>
                </a:solidFill>
                <a:effectLst>
                  <a:outerShdw blurRad="38100" dist="38100" dir="2700000" algn="tl">
                    <a:srgbClr val="000000">
                      <a:alpha val="43137"/>
                    </a:srgbClr>
                  </a:outerShdw>
                </a:effectLst>
                <a:latin typeface="Segoe Print" panose="02000600000000000000" pitchFamily="2" charset="0"/>
                <a:cs typeface="Calibri Light" panose="020F0302020204030204" pitchFamily="34" charset="0"/>
              </a:rPr>
              <a:t>R</a:t>
            </a:r>
          </a:p>
          <a:p>
            <a:pPr algn="ctr"/>
            <a:r>
              <a:rPr lang="en-US" sz="8000" dirty="0">
                <a:solidFill>
                  <a:prstClr val="black"/>
                </a:solidFill>
                <a:effectLst>
                  <a:outerShdw blurRad="38100" dist="38100" dir="2700000" algn="tl">
                    <a:srgbClr val="000000">
                      <a:alpha val="43137"/>
                    </a:srgbClr>
                  </a:outerShdw>
                </a:effectLst>
                <a:latin typeface="Segoe Print" panose="02000600000000000000" pitchFamily="2" charset="0"/>
                <a:cs typeface="Calibri Light" panose="020F0302020204030204" pitchFamily="34" charset="0"/>
              </a:rPr>
              <a:t>O</a:t>
            </a:r>
          </a:p>
          <a:p>
            <a:pPr algn="ctr"/>
            <a:r>
              <a:rPr lang="en-US" sz="8000" dirty="0">
                <a:solidFill>
                  <a:prstClr val="black"/>
                </a:solidFill>
                <a:effectLst>
                  <a:outerShdw blurRad="38100" dist="38100" dir="2700000" algn="tl">
                    <a:srgbClr val="000000">
                      <a:alpha val="43137"/>
                    </a:srgbClr>
                  </a:outerShdw>
                </a:effectLst>
                <a:latin typeface="Segoe Print" panose="02000600000000000000" pitchFamily="2" charset="0"/>
                <a:cs typeface="Calibri Light" panose="020F0302020204030204" pitchFamily="34" charset="0"/>
              </a:rPr>
              <a:t>C</a:t>
            </a:r>
          </a:p>
          <a:p>
            <a:pPr algn="ctr"/>
            <a:r>
              <a:rPr lang="en-US" sz="8000" dirty="0">
                <a:solidFill>
                  <a:prstClr val="black"/>
                </a:solidFill>
                <a:effectLst>
                  <a:outerShdw blurRad="38100" dist="38100" dir="2700000" algn="tl">
                    <a:srgbClr val="000000">
                      <a:alpha val="43137"/>
                    </a:srgbClr>
                  </a:outerShdw>
                </a:effectLst>
                <a:latin typeface="Segoe Print" panose="02000600000000000000" pitchFamily="2" charset="0"/>
                <a:cs typeface="Calibri Light" panose="020F0302020204030204" pitchFamily="34" charset="0"/>
              </a:rPr>
              <a:t>K</a:t>
            </a:r>
            <a:endParaRPr lang="en-US" sz="6000" dirty="0">
              <a:effectLst>
                <a:outerShdw blurRad="38100" dist="38100" dir="2700000" algn="tl">
                  <a:srgbClr val="000000">
                    <a:alpha val="43137"/>
                  </a:srgbClr>
                </a:outerShdw>
              </a:effectLst>
              <a:latin typeface="Segoe Print" panose="02000600000000000000" pitchFamily="2" charset="0"/>
            </a:endParaRPr>
          </a:p>
        </p:txBody>
      </p:sp>
      <p:sp>
        <p:nvSpPr>
          <p:cNvPr id="83" name="Rectangle 82"/>
          <p:cNvSpPr/>
          <p:nvPr/>
        </p:nvSpPr>
        <p:spPr>
          <a:xfrm>
            <a:off x="10321758" y="478262"/>
            <a:ext cx="1610571" cy="6247864"/>
          </a:xfrm>
          <a:prstGeom prst="rect">
            <a:avLst/>
          </a:prstGeom>
        </p:spPr>
        <p:txBody>
          <a:bodyPr wrap="square">
            <a:spAutoFit/>
          </a:bodyPr>
          <a:lstStyle/>
          <a:p>
            <a:pPr algn="ctr"/>
            <a:r>
              <a:rPr lang="en-US" sz="8000" dirty="0">
                <a:solidFill>
                  <a:prstClr val="black"/>
                </a:solidFill>
                <a:effectLst>
                  <a:outerShdw blurRad="38100" dist="38100" dir="2700000" algn="tl">
                    <a:srgbClr val="000000">
                      <a:alpha val="43137"/>
                    </a:srgbClr>
                  </a:outerShdw>
                </a:effectLst>
                <a:latin typeface="Segoe Print" panose="02000600000000000000" pitchFamily="2" charset="0"/>
                <a:cs typeface="Calibri Light" panose="020F0302020204030204" pitchFamily="34" charset="0"/>
              </a:rPr>
              <a:t>C</a:t>
            </a:r>
          </a:p>
          <a:p>
            <a:pPr algn="ctr"/>
            <a:r>
              <a:rPr lang="en-US" sz="8000" dirty="0">
                <a:solidFill>
                  <a:prstClr val="black"/>
                </a:solidFill>
                <a:effectLst>
                  <a:outerShdw blurRad="38100" dist="38100" dir="2700000" algn="tl">
                    <a:srgbClr val="000000">
                      <a:alpha val="43137"/>
                    </a:srgbClr>
                  </a:outerShdw>
                </a:effectLst>
                <a:latin typeface="Segoe Print" panose="02000600000000000000" pitchFamily="2" charset="0"/>
                <a:cs typeface="Calibri Light" panose="020F0302020204030204" pitchFamily="34" charset="0"/>
              </a:rPr>
              <a:t>Y</a:t>
            </a:r>
          </a:p>
          <a:p>
            <a:pPr algn="ctr"/>
            <a:r>
              <a:rPr lang="en-US" sz="8000" dirty="0">
                <a:solidFill>
                  <a:prstClr val="black"/>
                </a:solidFill>
                <a:effectLst>
                  <a:outerShdw blurRad="38100" dist="38100" dir="2700000" algn="tl">
                    <a:srgbClr val="000000">
                      <a:alpha val="43137"/>
                    </a:srgbClr>
                  </a:outerShdw>
                </a:effectLst>
                <a:latin typeface="Segoe Print" panose="02000600000000000000" pitchFamily="2" charset="0"/>
                <a:cs typeface="Calibri Light" panose="020F0302020204030204" pitchFamily="34" charset="0"/>
              </a:rPr>
              <a:t>C</a:t>
            </a:r>
          </a:p>
          <a:p>
            <a:pPr algn="ctr"/>
            <a:r>
              <a:rPr lang="en-US" sz="8000" dirty="0">
                <a:solidFill>
                  <a:prstClr val="black"/>
                </a:solidFill>
                <a:effectLst>
                  <a:outerShdw blurRad="38100" dist="38100" dir="2700000" algn="tl">
                    <a:srgbClr val="000000">
                      <a:alpha val="43137"/>
                    </a:srgbClr>
                  </a:outerShdw>
                </a:effectLst>
                <a:latin typeface="Segoe Print" panose="02000600000000000000" pitchFamily="2" charset="0"/>
                <a:cs typeface="Calibri Light" panose="020F0302020204030204" pitchFamily="34" charset="0"/>
              </a:rPr>
              <a:t>L</a:t>
            </a:r>
          </a:p>
          <a:p>
            <a:pPr algn="ctr"/>
            <a:r>
              <a:rPr lang="en-US" sz="8000" dirty="0">
                <a:solidFill>
                  <a:prstClr val="black"/>
                </a:solidFill>
                <a:effectLst>
                  <a:outerShdw blurRad="38100" dist="38100" dir="2700000" algn="tl">
                    <a:srgbClr val="000000">
                      <a:alpha val="43137"/>
                    </a:srgbClr>
                  </a:outerShdw>
                </a:effectLst>
                <a:latin typeface="Segoe Print" panose="02000600000000000000" pitchFamily="2" charset="0"/>
                <a:cs typeface="Calibri Light" panose="020F0302020204030204" pitchFamily="34" charset="0"/>
              </a:rPr>
              <a:t>E</a:t>
            </a:r>
            <a:endParaRPr lang="en-US" sz="6000" dirty="0">
              <a:effectLst>
                <a:outerShdw blurRad="38100" dist="38100" dir="2700000" algn="tl">
                  <a:srgbClr val="000000">
                    <a:alpha val="43137"/>
                  </a:srgbClr>
                </a:outerShdw>
              </a:effectLst>
              <a:latin typeface="Segoe Print" panose="02000600000000000000" pitchFamily="2" charset="0"/>
            </a:endParaRPr>
          </a:p>
        </p:txBody>
      </p:sp>
    </p:spTree>
    <p:extLst>
      <p:ext uri="{BB962C8B-B14F-4D97-AF65-F5344CB8AC3E}">
        <p14:creationId xmlns:p14="http://schemas.microsoft.com/office/powerpoint/2010/main" val="3901542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261" y="54445"/>
            <a:ext cx="11286310" cy="1200329"/>
          </a:xfrm>
          <a:prstGeom prst="rect">
            <a:avLst/>
          </a:prstGeom>
        </p:spPr>
        <p:txBody>
          <a:bodyPr wrap="square">
            <a:spAutoFit/>
          </a:bodyPr>
          <a:lstStyle/>
          <a:p>
            <a:pPr algn="ctr"/>
            <a:r>
              <a:rPr lang="en-US" sz="7200" dirty="0">
                <a:solidFill>
                  <a:prstClr val="black"/>
                </a:solidFill>
                <a:latin typeface="Segoe Print" panose="02000600000000000000" pitchFamily="2" charset="0"/>
                <a:cs typeface="Calibri Light" panose="020F0302020204030204" pitchFamily="34" charset="0"/>
              </a:rPr>
              <a:t>Weathering </a:t>
            </a:r>
            <a:endParaRPr lang="en-US" sz="5400" dirty="0">
              <a:latin typeface="Segoe Print" panose="02000600000000000000" pitchFamily="2" charset="0"/>
            </a:endParaRPr>
          </a:p>
        </p:txBody>
      </p:sp>
      <p:sp>
        <p:nvSpPr>
          <p:cNvPr id="3" name="TextBox 2"/>
          <p:cNvSpPr txBox="1"/>
          <p:nvPr/>
        </p:nvSpPr>
        <p:spPr>
          <a:xfrm>
            <a:off x="174172" y="1649856"/>
            <a:ext cx="4641669" cy="3970318"/>
          </a:xfrm>
          <a:prstGeom prst="rect">
            <a:avLst/>
          </a:prstGeom>
          <a:noFill/>
        </p:spPr>
        <p:txBody>
          <a:bodyPr wrap="square" rtlCol="0">
            <a:spAutoFit/>
          </a:bodyPr>
          <a:lstStyle/>
          <a:p>
            <a:pPr algn="ctr"/>
            <a:r>
              <a:rPr lang="en-US" sz="3600" dirty="0">
                <a:latin typeface="Calibri Light" panose="020F0302020204030204" pitchFamily="34" charset="0"/>
                <a:cs typeface="Calibri Light" panose="020F0302020204030204" pitchFamily="34" charset="0"/>
              </a:rPr>
              <a:t>Weathering is the process that breaks down rocks into smaller pieces which is caused by wind, rain, ice, chemicals, freezing, or thawing. </a:t>
            </a:r>
            <a:endParaRPr lang="en-US" sz="3600" u="sng" dirty="0">
              <a:latin typeface="Calibri Light" panose="020F0302020204030204" pitchFamily="34" charset="0"/>
              <a:cs typeface="Calibri Light" panose="020F0302020204030204" pitchFamily="34" charset="0"/>
            </a:endParaRPr>
          </a:p>
        </p:txBody>
      </p:sp>
      <p:pic>
        <p:nvPicPr>
          <p:cNvPr id="15362" name="Picture 2" descr="Image result for weathe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8410" y="1254774"/>
            <a:ext cx="6972664" cy="52294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816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5095" y="94868"/>
            <a:ext cx="11286310" cy="1323439"/>
          </a:xfrm>
          <a:prstGeom prst="rect">
            <a:avLst/>
          </a:prstGeom>
        </p:spPr>
        <p:txBody>
          <a:bodyPr wrap="square">
            <a:spAutoFit/>
          </a:bodyPr>
          <a:lstStyle/>
          <a:p>
            <a:pPr algn="ctr"/>
            <a:r>
              <a:rPr lang="en-US" sz="8000" dirty="0">
                <a:solidFill>
                  <a:prstClr val="black"/>
                </a:solidFill>
                <a:latin typeface="Segoe Print" panose="02000600000000000000" pitchFamily="2" charset="0"/>
                <a:cs typeface="Calibri Light" panose="020F0302020204030204" pitchFamily="34" charset="0"/>
              </a:rPr>
              <a:t>Erosion</a:t>
            </a:r>
            <a:endParaRPr lang="en-US" sz="6000" dirty="0">
              <a:latin typeface="Segoe Print" panose="02000600000000000000" pitchFamily="2" charset="0"/>
            </a:endParaRPr>
          </a:p>
        </p:txBody>
      </p:sp>
      <p:sp>
        <p:nvSpPr>
          <p:cNvPr id="3" name="TextBox 2"/>
          <p:cNvSpPr txBox="1"/>
          <p:nvPr/>
        </p:nvSpPr>
        <p:spPr>
          <a:xfrm>
            <a:off x="126403" y="1751405"/>
            <a:ext cx="4680730" cy="4524315"/>
          </a:xfrm>
          <a:prstGeom prst="rect">
            <a:avLst/>
          </a:prstGeom>
          <a:noFill/>
        </p:spPr>
        <p:txBody>
          <a:bodyPr wrap="square" rtlCol="0">
            <a:spAutoFit/>
          </a:bodyPr>
          <a:lstStyle/>
          <a:p>
            <a:pPr algn="ctr"/>
            <a:r>
              <a:rPr lang="en-US" sz="3200" dirty="0">
                <a:latin typeface="Calibri Light" panose="020F0302020204030204" pitchFamily="34" charset="0"/>
                <a:cs typeface="Calibri Light" panose="020F0302020204030204" pitchFamily="34" charset="0"/>
              </a:rPr>
              <a:t>After a rock has been broken down into pieces by weathering, it is ready for erosion. Erosion is the movement of rock pieces from place to place which is caused by wind, rain, waves, gravity, or moving ice. </a:t>
            </a:r>
            <a:endParaRPr lang="en-US" sz="3200" u="sng" dirty="0">
              <a:latin typeface="Calibri Light" panose="020F0302020204030204" pitchFamily="34" charset="0"/>
              <a:cs typeface="Calibri Light" panose="020F0302020204030204" pitchFamily="34" charset="0"/>
            </a:endParaRPr>
          </a:p>
        </p:txBody>
      </p:sp>
      <p:pic>
        <p:nvPicPr>
          <p:cNvPr id="14338" name="Picture 2" descr="Image result for ero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0983" y="1419498"/>
            <a:ext cx="6917508" cy="51881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130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63243F-5195-4757-9478-B8FF3954D8F4}"/>
              </a:ext>
            </a:extLst>
          </p:cNvPr>
          <p:cNvSpPr/>
          <p:nvPr/>
        </p:nvSpPr>
        <p:spPr>
          <a:xfrm>
            <a:off x="505095" y="94868"/>
            <a:ext cx="11286310" cy="1323439"/>
          </a:xfrm>
          <a:prstGeom prst="rect">
            <a:avLst/>
          </a:prstGeom>
        </p:spPr>
        <p:txBody>
          <a:bodyPr wrap="square">
            <a:spAutoFit/>
          </a:bodyPr>
          <a:lstStyle/>
          <a:p>
            <a:pPr algn="ctr"/>
            <a:r>
              <a:rPr lang="en-US" sz="8000" dirty="0">
                <a:solidFill>
                  <a:prstClr val="black"/>
                </a:solidFill>
                <a:latin typeface="Segoe Print" panose="02000600000000000000" pitchFamily="2" charset="0"/>
                <a:cs typeface="Calibri Light" panose="020F0302020204030204" pitchFamily="34" charset="0"/>
              </a:rPr>
              <a:t>Deposition</a:t>
            </a:r>
            <a:endParaRPr lang="en-US" sz="6000" dirty="0">
              <a:latin typeface="Segoe Print" panose="02000600000000000000" pitchFamily="2" charset="0"/>
            </a:endParaRPr>
          </a:p>
        </p:txBody>
      </p:sp>
      <p:sp>
        <p:nvSpPr>
          <p:cNvPr id="3" name="TextBox 2">
            <a:extLst>
              <a:ext uri="{FF2B5EF4-FFF2-40B4-BE49-F238E27FC236}">
                <a16:creationId xmlns:a16="http://schemas.microsoft.com/office/drawing/2014/main" id="{4F05CEE3-2A07-436E-B1C1-CABF931716A0}"/>
              </a:ext>
            </a:extLst>
          </p:cNvPr>
          <p:cNvSpPr txBox="1"/>
          <p:nvPr/>
        </p:nvSpPr>
        <p:spPr>
          <a:xfrm>
            <a:off x="226420" y="1996538"/>
            <a:ext cx="5185826" cy="4031873"/>
          </a:xfrm>
          <a:prstGeom prst="rect">
            <a:avLst/>
          </a:prstGeom>
          <a:noFill/>
        </p:spPr>
        <p:txBody>
          <a:bodyPr wrap="square" rtlCol="0">
            <a:spAutoFit/>
          </a:bodyPr>
          <a:lstStyle/>
          <a:p>
            <a:pPr algn="ctr"/>
            <a:r>
              <a:rPr lang="en-US" sz="3200" dirty="0">
                <a:latin typeface="Calibri Light" panose="020F0302020204030204" pitchFamily="34" charset="0"/>
                <a:cs typeface="Calibri Light" panose="020F0302020204030204" pitchFamily="34" charset="0"/>
              </a:rPr>
              <a:t>Deposition is when the particles carried by water, ice, or wind by the forces of erosion are deposited (dropped) in another location. Basically, when material is added to a landform, we call it deposition.</a:t>
            </a:r>
            <a:endParaRPr lang="en-US" sz="3200" u="sng" dirty="0">
              <a:latin typeface="Calibri Light" panose="020F0302020204030204" pitchFamily="34" charset="0"/>
              <a:cs typeface="Calibri Light" panose="020F0302020204030204" pitchFamily="34" charset="0"/>
            </a:endParaRPr>
          </a:p>
        </p:txBody>
      </p:sp>
      <p:pic>
        <p:nvPicPr>
          <p:cNvPr id="1026" name="Picture 2" descr="Image result for deposition">
            <a:extLst>
              <a:ext uri="{FF2B5EF4-FFF2-40B4-BE49-F238E27FC236}">
                <a16:creationId xmlns:a16="http://schemas.microsoft.com/office/drawing/2014/main" id="{5DC4D764-68A2-4907-9DD1-68FD23550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405" y="1996538"/>
            <a:ext cx="6096000" cy="4067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904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205BF0-947F-40C6-9499-15D5ED9652ED}"/>
              </a:ext>
            </a:extLst>
          </p:cNvPr>
          <p:cNvSpPr/>
          <p:nvPr/>
        </p:nvSpPr>
        <p:spPr>
          <a:xfrm>
            <a:off x="505095" y="155828"/>
            <a:ext cx="11286310" cy="1323439"/>
          </a:xfrm>
          <a:prstGeom prst="rect">
            <a:avLst/>
          </a:prstGeom>
        </p:spPr>
        <p:txBody>
          <a:bodyPr wrap="square">
            <a:spAutoFit/>
          </a:bodyPr>
          <a:lstStyle/>
          <a:p>
            <a:pPr algn="ctr"/>
            <a:r>
              <a:rPr lang="en-US" sz="8000" u="sng" dirty="0">
                <a:solidFill>
                  <a:prstClr val="black"/>
                </a:solidFill>
                <a:effectLst>
                  <a:outerShdw blurRad="38100" dist="38100" dir="2700000" algn="tl">
                    <a:srgbClr val="000000">
                      <a:alpha val="43137"/>
                    </a:srgbClr>
                  </a:outerShdw>
                </a:effectLst>
                <a:latin typeface="Segoe Print" panose="02000600000000000000" pitchFamily="2" charset="0"/>
                <a:cs typeface="Calibri Light" panose="020F0302020204030204" pitchFamily="34" charset="0"/>
              </a:rPr>
              <a:t>The Full Picture</a:t>
            </a:r>
            <a:endParaRPr lang="en-US" sz="6000" u="sng" dirty="0">
              <a:effectLst>
                <a:outerShdw blurRad="38100" dist="38100" dir="2700000" algn="tl">
                  <a:srgbClr val="000000">
                    <a:alpha val="43137"/>
                  </a:srgbClr>
                </a:outerShdw>
              </a:effectLst>
              <a:latin typeface="Segoe Print" panose="02000600000000000000" pitchFamily="2" charset="0"/>
            </a:endParaRPr>
          </a:p>
        </p:txBody>
      </p:sp>
      <p:sp>
        <p:nvSpPr>
          <p:cNvPr id="3" name="TextBox 2">
            <a:extLst>
              <a:ext uri="{FF2B5EF4-FFF2-40B4-BE49-F238E27FC236}">
                <a16:creationId xmlns:a16="http://schemas.microsoft.com/office/drawing/2014/main" id="{56649DD2-4C99-4D77-AF7D-52787C01B435}"/>
              </a:ext>
            </a:extLst>
          </p:cNvPr>
          <p:cNvSpPr txBox="1"/>
          <p:nvPr/>
        </p:nvSpPr>
        <p:spPr>
          <a:xfrm>
            <a:off x="0" y="1792040"/>
            <a:ext cx="4641669" cy="769441"/>
          </a:xfrm>
          <a:prstGeom prst="rect">
            <a:avLst/>
          </a:prstGeom>
          <a:noFill/>
        </p:spPr>
        <p:txBody>
          <a:bodyPr wrap="square" rtlCol="0">
            <a:spAutoFit/>
          </a:bodyPr>
          <a:lstStyle/>
          <a:p>
            <a:pPr algn="ctr"/>
            <a:r>
              <a:rPr lang="en-US" sz="4400" b="1" dirty="0">
                <a:latin typeface="Segoe Print" panose="02000600000000000000" pitchFamily="2" charset="0"/>
                <a:cs typeface="Calibri Light" panose="020F0302020204030204" pitchFamily="34" charset="0"/>
              </a:rPr>
              <a:t>Weathering</a:t>
            </a:r>
            <a:endParaRPr lang="en-US" sz="4400" b="1" u="sng" dirty="0">
              <a:latin typeface="Segoe Print" panose="02000600000000000000" pitchFamily="2" charset="0"/>
              <a:cs typeface="Calibri Light" panose="020F0302020204030204" pitchFamily="34" charset="0"/>
            </a:endParaRPr>
          </a:p>
        </p:txBody>
      </p:sp>
      <p:sp>
        <p:nvSpPr>
          <p:cNvPr id="4" name="TextBox 3">
            <a:extLst>
              <a:ext uri="{FF2B5EF4-FFF2-40B4-BE49-F238E27FC236}">
                <a16:creationId xmlns:a16="http://schemas.microsoft.com/office/drawing/2014/main" id="{AD577357-0AB2-4469-AC4A-8ADF5C917CFF}"/>
              </a:ext>
            </a:extLst>
          </p:cNvPr>
          <p:cNvSpPr txBox="1"/>
          <p:nvPr/>
        </p:nvSpPr>
        <p:spPr>
          <a:xfrm>
            <a:off x="3836124" y="1804682"/>
            <a:ext cx="4641669" cy="769441"/>
          </a:xfrm>
          <a:prstGeom prst="rect">
            <a:avLst/>
          </a:prstGeom>
          <a:noFill/>
        </p:spPr>
        <p:txBody>
          <a:bodyPr wrap="square" rtlCol="0">
            <a:spAutoFit/>
          </a:bodyPr>
          <a:lstStyle/>
          <a:p>
            <a:pPr algn="ctr"/>
            <a:r>
              <a:rPr lang="en-US" sz="4400" b="1" dirty="0">
                <a:latin typeface="Segoe Print" panose="02000600000000000000" pitchFamily="2" charset="0"/>
                <a:cs typeface="Calibri Light" panose="020F0302020204030204" pitchFamily="34" charset="0"/>
              </a:rPr>
              <a:t>Erosion</a:t>
            </a:r>
            <a:endParaRPr lang="en-US" sz="4400" b="1" u="sng" dirty="0">
              <a:latin typeface="Segoe Print" panose="02000600000000000000" pitchFamily="2" charset="0"/>
              <a:cs typeface="Calibri Light" panose="020F0302020204030204" pitchFamily="34" charset="0"/>
            </a:endParaRPr>
          </a:p>
        </p:txBody>
      </p:sp>
      <p:sp>
        <p:nvSpPr>
          <p:cNvPr id="5" name="TextBox 4">
            <a:extLst>
              <a:ext uri="{FF2B5EF4-FFF2-40B4-BE49-F238E27FC236}">
                <a16:creationId xmlns:a16="http://schemas.microsoft.com/office/drawing/2014/main" id="{30FD4439-EFCD-45EE-BDFD-ADB3BD230618}"/>
              </a:ext>
            </a:extLst>
          </p:cNvPr>
          <p:cNvSpPr txBox="1"/>
          <p:nvPr/>
        </p:nvSpPr>
        <p:spPr>
          <a:xfrm>
            <a:off x="7672248" y="1792040"/>
            <a:ext cx="4641669" cy="769441"/>
          </a:xfrm>
          <a:prstGeom prst="rect">
            <a:avLst/>
          </a:prstGeom>
          <a:noFill/>
        </p:spPr>
        <p:txBody>
          <a:bodyPr wrap="square" rtlCol="0">
            <a:spAutoFit/>
          </a:bodyPr>
          <a:lstStyle/>
          <a:p>
            <a:pPr algn="ctr"/>
            <a:r>
              <a:rPr lang="en-US" sz="4400" b="1" dirty="0">
                <a:latin typeface="Segoe Print" panose="02000600000000000000" pitchFamily="2" charset="0"/>
                <a:cs typeface="Calibri Light" panose="020F0302020204030204" pitchFamily="34" charset="0"/>
              </a:rPr>
              <a:t>Deposition</a:t>
            </a:r>
            <a:endParaRPr lang="en-US" sz="4400" b="1" u="sng" dirty="0">
              <a:latin typeface="Segoe Print" panose="02000600000000000000" pitchFamily="2" charset="0"/>
              <a:cs typeface="Calibri Light" panose="020F0302020204030204" pitchFamily="34" charset="0"/>
            </a:endParaRPr>
          </a:p>
        </p:txBody>
      </p:sp>
      <p:sp>
        <p:nvSpPr>
          <p:cNvPr id="6" name="TextBox 5">
            <a:extLst>
              <a:ext uri="{FF2B5EF4-FFF2-40B4-BE49-F238E27FC236}">
                <a16:creationId xmlns:a16="http://schemas.microsoft.com/office/drawing/2014/main" id="{0DA133E8-285A-414B-9C55-78818DB6B08E}"/>
              </a:ext>
            </a:extLst>
          </p:cNvPr>
          <p:cNvSpPr txBox="1"/>
          <p:nvPr/>
        </p:nvSpPr>
        <p:spPr>
          <a:xfrm>
            <a:off x="483328" y="2674586"/>
            <a:ext cx="3431177" cy="1754326"/>
          </a:xfrm>
          <a:prstGeom prst="rect">
            <a:avLst/>
          </a:prstGeom>
          <a:noFill/>
        </p:spPr>
        <p:txBody>
          <a:bodyPr wrap="square" rtlCol="0">
            <a:spAutoFit/>
          </a:bodyPr>
          <a:lstStyle/>
          <a:p>
            <a:pPr algn="ctr"/>
            <a:r>
              <a:rPr lang="en-US" sz="3600" b="1" dirty="0">
                <a:latin typeface="Calibri Light" panose="020F0302020204030204" pitchFamily="34" charset="0"/>
                <a:cs typeface="Calibri Light" panose="020F0302020204030204" pitchFamily="34" charset="0"/>
              </a:rPr>
              <a:t>1. </a:t>
            </a:r>
            <a:r>
              <a:rPr lang="en-US" sz="3600" dirty="0">
                <a:latin typeface="Calibri Light" panose="020F0302020204030204" pitchFamily="34" charset="0"/>
                <a:cs typeface="Calibri Light" panose="020F0302020204030204" pitchFamily="34" charset="0"/>
              </a:rPr>
              <a:t>Rocks are broken down into </a:t>
            </a:r>
          </a:p>
          <a:p>
            <a:pPr algn="ctr"/>
            <a:r>
              <a:rPr lang="en-US" sz="3600" dirty="0">
                <a:latin typeface="Calibri Light" panose="020F0302020204030204" pitchFamily="34" charset="0"/>
                <a:cs typeface="Calibri Light" panose="020F0302020204030204" pitchFamily="34" charset="0"/>
              </a:rPr>
              <a:t>small pieces.</a:t>
            </a:r>
            <a:endParaRPr lang="en-US" sz="3600" u="sng" dirty="0">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47A23D41-0558-4BA6-ACBC-E8A52C346015}"/>
              </a:ext>
            </a:extLst>
          </p:cNvPr>
          <p:cNvSpPr txBox="1"/>
          <p:nvPr/>
        </p:nvSpPr>
        <p:spPr>
          <a:xfrm>
            <a:off x="4578530" y="2687228"/>
            <a:ext cx="3139440" cy="2862322"/>
          </a:xfrm>
          <a:prstGeom prst="rect">
            <a:avLst/>
          </a:prstGeom>
          <a:noFill/>
        </p:spPr>
        <p:txBody>
          <a:bodyPr wrap="square" rtlCol="0">
            <a:spAutoFit/>
          </a:bodyPr>
          <a:lstStyle/>
          <a:p>
            <a:pPr algn="ctr"/>
            <a:r>
              <a:rPr lang="en-US" sz="3600" b="1" dirty="0">
                <a:latin typeface="Calibri Light" panose="020F0302020204030204" pitchFamily="34" charset="0"/>
                <a:cs typeface="Calibri Light" panose="020F0302020204030204" pitchFamily="34" charset="0"/>
              </a:rPr>
              <a:t>2. </a:t>
            </a:r>
            <a:r>
              <a:rPr lang="en-US" sz="3600" dirty="0">
                <a:latin typeface="Calibri Light" panose="020F0302020204030204" pitchFamily="34" charset="0"/>
                <a:cs typeface="Calibri Light" panose="020F0302020204030204" pitchFamily="34" charset="0"/>
              </a:rPr>
              <a:t>Small pieces of rock and sand are picked up by the forces of nature. </a:t>
            </a:r>
          </a:p>
        </p:txBody>
      </p:sp>
      <p:sp>
        <p:nvSpPr>
          <p:cNvPr id="8" name="TextBox 7">
            <a:extLst>
              <a:ext uri="{FF2B5EF4-FFF2-40B4-BE49-F238E27FC236}">
                <a16:creationId xmlns:a16="http://schemas.microsoft.com/office/drawing/2014/main" id="{68A3133B-C55D-4275-B267-B855DDB716E7}"/>
              </a:ext>
            </a:extLst>
          </p:cNvPr>
          <p:cNvSpPr txBox="1"/>
          <p:nvPr/>
        </p:nvSpPr>
        <p:spPr>
          <a:xfrm>
            <a:off x="8190412" y="2674586"/>
            <a:ext cx="3600993" cy="1754326"/>
          </a:xfrm>
          <a:prstGeom prst="rect">
            <a:avLst/>
          </a:prstGeom>
          <a:noFill/>
        </p:spPr>
        <p:txBody>
          <a:bodyPr wrap="square" rtlCol="0">
            <a:spAutoFit/>
          </a:bodyPr>
          <a:lstStyle/>
          <a:p>
            <a:pPr algn="ctr"/>
            <a:r>
              <a:rPr lang="en-US" sz="3600" b="1" dirty="0">
                <a:latin typeface="Calibri Light" panose="020F0302020204030204" pitchFamily="34" charset="0"/>
                <a:cs typeface="Calibri Light" panose="020F0302020204030204" pitchFamily="34" charset="0"/>
              </a:rPr>
              <a:t>3. </a:t>
            </a:r>
            <a:r>
              <a:rPr lang="en-US" sz="3600" dirty="0">
                <a:latin typeface="Calibri Light" panose="020F0302020204030204" pitchFamily="34" charset="0"/>
                <a:cs typeface="Calibri Light" panose="020F0302020204030204" pitchFamily="34" charset="0"/>
              </a:rPr>
              <a:t>Those sediments are left in a new place. </a:t>
            </a:r>
          </a:p>
        </p:txBody>
      </p:sp>
      <p:sp>
        <p:nvSpPr>
          <p:cNvPr id="15" name="Arrow: Curved Up 14">
            <a:extLst>
              <a:ext uri="{FF2B5EF4-FFF2-40B4-BE49-F238E27FC236}">
                <a16:creationId xmlns:a16="http://schemas.microsoft.com/office/drawing/2014/main" id="{5BE32A0F-B6F0-41CE-949E-AE81D9A49BCD}"/>
              </a:ext>
            </a:extLst>
          </p:cNvPr>
          <p:cNvSpPr/>
          <p:nvPr/>
        </p:nvSpPr>
        <p:spPr>
          <a:xfrm rot="877435">
            <a:off x="1756834" y="4844714"/>
            <a:ext cx="3434426" cy="1095673"/>
          </a:xfrm>
          <a:prstGeom prst="curved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Arrow: Curved Up 15">
            <a:extLst>
              <a:ext uri="{FF2B5EF4-FFF2-40B4-BE49-F238E27FC236}">
                <a16:creationId xmlns:a16="http://schemas.microsoft.com/office/drawing/2014/main" id="{BF547BFF-BA76-48A8-AD00-1AF7CF72CD2F}"/>
              </a:ext>
            </a:extLst>
          </p:cNvPr>
          <p:cNvSpPr/>
          <p:nvPr/>
        </p:nvSpPr>
        <p:spPr>
          <a:xfrm rot="20685305">
            <a:off x="7395731" y="4845869"/>
            <a:ext cx="3318064" cy="1095673"/>
          </a:xfrm>
          <a:prstGeom prst="curved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878890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1A0AA5-F1BC-4FE9-A1AA-2C50AA354C47}"/>
              </a:ext>
            </a:extLst>
          </p:cNvPr>
          <p:cNvSpPr/>
          <p:nvPr/>
        </p:nvSpPr>
        <p:spPr>
          <a:xfrm>
            <a:off x="261257" y="312582"/>
            <a:ext cx="11556273" cy="861774"/>
          </a:xfrm>
          <a:prstGeom prst="rect">
            <a:avLst/>
          </a:prstGeom>
        </p:spPr>
        <p:txBody>
          <a:bodyPr wrap="square">
            <a:spAutoFit/>
          </a:bodyPr>
          <a:lstStyle/>
          <a:p>
            <a:pPr algn="ctr"/>
            <a:r>
              <a:rPr lang="en-US" sz="5000" dirty="0">
                <a:solidFill>
                  <a:prstClr val="black"/>
                </a:solidFill>
                <a:effectLst>
                  <a:outerShdw blurRad="38100" dist="38100" dir="2700000" algn="tl">
                    <a:srgbClr val="000000">
                      <a:alpha val="43137"/>
                    </a:srgbClr>
                  </a:outerShdw>
                </a:effectLst>
                <a:latin typeface="Segoe Print" panose="02000600000000000000" pitchFamily="2" charset="0"/>
                <a:cs typeface="Calibri Light" panose="020F0302020204030204" pitchFamily="34" charset="0"/>
              </a:rPr>
              <a:t>Landforms Produced by Deposition</a:t>
            </a:r>
            <a:endParaRPr lang="en-US" sz="5000" dirty="0">
              <a:effectLst>
                <a:outerShdw blurRad="38100" dist="38100" dir="2700000" algn="tl">
                  <a:srgbClr val="000000">
                    <a:alpha val="43137"/>
                  </a:srgbClr>
                </a:outerShdw>
              </a:effectLst>
              <a:latin typeface="Segoe Print" panose="02000600000000000000" pitchFamily="2" charset="0"/>
            </a:endParaRPr>
          </a:p>
        </p:txBody>
      </p:sp>
      <p:pic>
        <p:nvPicPr>
          <p:cNvPr id="2050" name="Picture 2" descr="Image result for rockslide">
            <a:extLst>
              <a:ext uri="{FF2B5EF4-FFF2-40B4-BE49-F238E27FC236}">
                <a16:creationId xmlns:a16="http://schemas.microsoft.com/office/drawing/2014/main" id="{F8DF5F6C-F086-45A5-9594-69E14114F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71" y="1436913"/>
            <a:ext cx="3735978" cy="2801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03A971-41FA-47A9-8838-0C2E65370685}"/>
              </a:ext>
            </a:extLst>
          </p:cNvPr>
          <p:cNvSpPr txBox="1"/>
          <p:nvPr/>
        </p:nvSpPr>
        <p:spPr>
          <a:xfrm>
            <a:off x="-121920" y="4397828"/>
            <a:ext cx="4136572" cy="1569660"/>
          </a:xfrm>
          <a:prstGeom prst="rect">
            <a:avLst/>
          </a:prstGeom>
          <a:noFill/>
        </p:spPr>
        <p:txBody>
          <a:bodyPr wrap="square" rtlCol="0">
            <a:spAutoFit/>
          </a:bodyPr>
          <a:lstStyle/>
          <a:p>
            <a:pPr algn="ctr"/>
            <a:r>
              <a:rPr lang="en-US" sz="3200" dirty="0"/>
              <a:t>Rockslides on hills and mountains are created as rocks are deposited. </a:t>
            </a:r>
          </a:p>
        </p:txBody>
      </p:sp>
      <p:pic>
        <p:nvPicPr>
          <p:cNvPr id="2052" name="Picture 4" descr="Image result for sand dunes">
            <a:extLst>
              <a:ext uri="{FF2B5EF4-FFF2-40B4-BE49-F238E27FC236}">
                <a16:creationId xmlns:a16="http://schemas.microsoft.com/office/drawing/2014/main" id="{F7C68BC1-AA63-4950-BC14-6D4FD9F0C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2771" y="1436913"/>
            <a:ext cx="3735978" cy="2801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2245C4-62BD-483E-AF59-8E2D32806BAA}"/>
              </a:ext>
            </a:extLst>
          </p:cNvPr>
          <p:cNvSpPr txBox="1"/>
          <p:nvPr/>
        </p:nvSpPr>
        <p:spPr>
          <a:xfrm>
            <a:off x="4041865" y="4380410"/>
            <a:ext cx="4077789" cy="2062103"/>
          </a:xfrm>
          <a:prstGeom prst="rect">
            <a:avLst/>
          </a:prstGeom>
          <a:noFill/>
        </p:spPr>
        <p:txBody>
          <a:bodyPr wrap="square" rtlCol="0">
            <a:spAutoFit/>
          </a:bodyPr>
          <a:lstStyle/>
          <a:p>
            <a:pPr algn="ctr"/>
            <a:r>
              <a:rPr lang="en-US" sz="3200" dirty="0"/>
              <a:t>In the desert, the deposition patterns of the wind creates</a:t>
            </a:r>
          </a:p>
          <a:p>
            <a:pPr algn="ctr"/>
            <a:r>
              <a:rPr lang="en-US" sz="3200" dirty="0"/>
              <a:t>sand dunes. </a:t>
            </a:r>
          </a:p>
        </p:txBody>
      </p:sp>
      <p:sp>
        <p:nvSpPr>
          <p:cNvPr id="9" name="TextBox 8">
            <a:extLst>
              <a:ext uri="{FF2B5EF4-FFF2-40B4-BE49-F238E27FC236}">
                <a16:creationId xmlns:a16="http://schemas.microsoft.com/office/drawing/2014/main" id="{E2049516-BDB6-4B66-8EE7-477BAC2B247D}"/>
              </a:ext>
            </a:extLst>
          </p:cNvPr>
          <p:cNvSpPr txBox="1"/>
          <p:nvPr/>
        </p:nvSpPr>
        <p:spPr>
          <a:xfrm>
            <a:off x="8119654" y="4397828"/>
            <a:ext cx="3906884" cy="2062103"/>
          </a:xfrm>
          <a:prstGeom prst="rect">
            <a:avLst/>
          </a:prstGeom>
          <a:noFill/>
        </p:spPr>
        <p:txBody>
          <a:bodyPr wrap="square" rtlCol="0">
            <a:spAutoFit/>
          </a:bodyPr>
          <a:lstStyle/>
          <a:p>
            <a:pPr algn="ctr"/>
            <a:r>
              <a:rPr lang="en-US" sz="3200" dirty="0"/>
              <a:t>The waves of the ocean create beaches as they deposit sand over time. </a:t>
            </a:r>
          </a:p>
        </p:txBody>
      </p:sp>
      <p:pic>
        <p:nvPicPr>
          <p:cNvPr id="2056" name="Picture 8" descr="Image result for beach">
            <a:extLst>
              <a:ext uri="{FF2B5EF4-FFF2-40B4-BE49-F238E27FC236}">
                <a16:creationId xmlns:a16="http://schemas.microsoft.com/office/drawing/2014/main" id="{E0A027E8-1C47-4A3C-97E0-008B4334A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1371" y="1436913"/>
            <a:ext cx="3735978" cy="2801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183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mt rushm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8292" y="1165412"/>
            <a:ext cx="8323732" cy="55491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17729"/>
            <a:ext cx="12192000" cy="923330"/>
          </a:xfrm>
          <a:prstGeom prst="rect">
            <a:avLst/>
          </a:prstGeom>
        </p:spPr>
        <p:txBody>
          <a:bodyPr wrap="square">
            <a:spAutoFit/>
          </a:bodyPr>
          <a:lstStyle/>
          <a:p>
            <a:pPr algn="ctr"/>
            <a:r>
              <a:rPr lang="en-US" sz="5400" dirty="0">
                <a:solidFill>
                  <a:prstClr val="black"/>
                </a:solidFill>
                <a:latin typeface="Segoe Print" panose="02000600000000000000" pitchFamily="2" charset="0"/>
                <a:cs typeface="Calibri Light" panose="020F0302020204030204" pitchFamily="34" charset="0"/>
              </a:rPr>
              <a:t>Fun Fact #1</a:t>
            </a:r>
            <a:endParaRPr lang="en-US" sz="4000" dirty="0">
              <a:latin typeface="Segoe Print" panose="02000600000000000000" pitchFamily="2" charset="0"/>
            </a:endParaRPr>
          </a:p>
        </p:txBody>
      </p:sp>
      <p:sp>
        <p:nvSpPr>
          <p:cNvPr id="3" name="TextBox 2"/>
          <p:cNvSpPr txBox="1"/>
          <p:nvPr/>
        </p:nvSpPr>
        <p:spPr>
          <a:xfrm>
            <a:off x="0" y="2337448"/>
            <a:ext cx="3720353" cy="2554545"/>
          </a:xfrm>
          <a:prstGeom prst="rect">
            <a:avLst/>
          </a:prstGeom>
          <a:noFill/>
        </p:spPr>
        <p:txBody>
          <a:bodyPr wrap="square" rtlCol="0">
            <a:spAutoFit/>
          </a:bodyPr>
          <a:lstStyle/>
          <a:p>
            <a:pPr algn="ctr"/>
            <a:r>
              <a:rPr lang="en-US" sz="3200" dirty="0">
                <a:latin typeface="Calibri Light" panose="020F0302020204030204" pitchFamily="34" charset="0"/>
                <a:cs typeface="Calibri Light" panose="020F0302020204030204" pitchFamily="34" charset="0"/>
              </a:rPr>
              <a:t>The heads at Mt. Rushmore in South Dakota are carved out of an igneous rock called granite. </a:t>
            </a:r>
            <a:endParaRPr lang="en-US" sz="3200" u="sng"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71822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roc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67471" y="1454332"/>
            <a:ext cx="11323932" cy="390144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70558" y="1454332"/>
            <a:ext cx="10737668" cy="923330"/>
          </a:xfrm>
          <a:prstGeom prst="rect">
            <a:avLst/>
          </a:prstGeom>
          <a:noFill/>
        </p:spPr>
        <p:txBody>
          <a:bodyPr wrap="square" rtlCol="0">
            <a:spAutoFit/>
          </a:bodyPr>
          <a:lstStyle/>
          <a:p>
            <a:pPr algn="ctr"/>
            <a:r>
              <a:rPr lang="en-US" sz="5400" dirty="0">
                <a:latin typeface="Segoe Print" panose="02000600000000000000" pitchFamily="2" charset="0"/>
              </a:rPr>
              <a:t>What is a rock?</a:t>
            </a:r>
          </a:p>
        </p:txBody>
      </p:sp>
      <p:sp>
        <p:nvSpPr>
          <p:cNvPr id="5" name="TextBox 4"/>
          <p:cNvSpPr txBox="1"/>
          <p:nvPr/>
        </p:nvSpPr>
        <p:spPr>
          <a:xfrm>
            <a:off x="467471" y="2308784"/>
            <a:ext cx="11323932" cy="3046988"/>
          </a:xfrm>
          <a:prstGeom prst="rect">
            <a:avLst/>
          </a:prstGeom>
          <a:noFill/>
        </p:spPr>
        <p:txBody>
          <a:bodyPr wrap="square" rtlCol="0">
            <a:spAutoFit/>
          </a:bodyPr>
          <a:lstStyle/>
          <a:p>
            <a:pPr algn="ctr"/>
            <a:r>
              <a:rPr lang="en-US" sz="4800" dirty="0">
                <a:latin typeface="Calibri Light" panose="020F0302020204030204" pitchFamily="34" charset="0"/>
                <a:cs typeface="Calibri Light" panose="020F0302020204030204" pitchFamily="34" charset="0"/>
              </a:rPr>
              <a:t>A rock is a solid made up of one or more minerals. People who study rocks and minerals (Geologists) classify rocks according to the way they are formed. </a:t>
            </a:r>
          </a:p>
        </p:txBody>
      </p:sp>
    </p:spTree>
    <p:extLst>
      <p:ext uri="{BB962C8B-B14F-4D97-AF65-F5344CB8AC3E}">
        <p14:creationId xmlns:p14="http://schemas.microsoft.com/office/powerpoint/2010/main" val="2888425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7729"/>
            <a:ext cx="12192000" cy="923330"/>
          </a:xfrm>
          <a:prstGeom prst="rect">
            <a:avLst/>
          </a:prstGeom>
        </p:spPr>
        <p:txBody>
          <a:bodyPr wrap="square">
            <a:spAutoFit/>
          </a:bodyPr>
          <a:lstStyle/>
          <a:p>
            <a:pPr algn="ctr"/>
            <a:r>
              <a:rPr lang="en-US" sz="5400" dirty="0">
                <a:solidFill>
                  <a:prstClr val="black"/>
                </a:solidFill>
                <a:latin typeface="Segoe Print" panose="02000600000000000000" pitchFamily="2" charset="0"/>
                <a:cs typeface="Calibri Light" panose="020F0302020204030204" pitchFamily="34" charset="0"/>
              </a:rPr>
              <a:t>Fun Fact #2</a:t>
            </a:r>
            <a:endParaRPr lang="en-US" sz="4000" dirty="0">
              <a:latin typeface="Segoe Print" panose="02000600000000000000" pitchFamily="2" charset="0"/>
            </a:endParaRPr>
          </a:p>
        </p:txBody>
      </p:sp>
      <p:sp>
        <p:nvSpPr>
          <p:cNvPr id="3" name="TextBox 2"/>
          <p:cNvSpPr txBox="1"/>
          <p:nvPr/>
        </p:nvSpPr>
        <p:spPr>
          <a:xfrm>
            <a:off x="161109" y="1989105"/>
            <a:ext cx="4005943" cy="3416320"/>
          </a:xfrm>
          <a:prstGeom prst="rect">
            <a:avLst/>
          </a:prstGeom>
          <a:noFill/>
        </p:spPr>
        <p:txBody>
          <a:bodyPr wrap="square" rtlCol="0">
            <a:spAutoFit/>
          </a:bodyPr>
          <a:lstStyle/>
          <a:p>
            <a:pPr algn="ctr"/>
            <a:r>
              <a:rPr lang="en-US" sz="3600" dirty="0">
                <a:latin typeface="Calibri Light" panose="020F0302020204030204" pitchFamily="34" charset="0"/>
                <a:cs typeface="Calibri Light" panose="020F0302020204030204" pitchFamily="34" charset="0"/>
              </a:rPr>
              <a:t>When lightning strikes the sand at the beach, the sand can melt to form a glassy rock called Fulgurite. </a:t>
            </a:r>
            <a:endParaRPr lang="en-US" sz="3600" u="sng" dirty="0">
              <a:latin typeface="Calibri Light" panose="020F0302020204030204" pitchFamily="34" charset="0"/>
              <a:cs typeface="Calibri Light" panose="020F0302020204030204" pitchFamily="34" charset="0"/>
            </a:endParaRPr>
          </a:p>
        </p:txBody>
      </p:sp>
      <p:pic>
        <p:nvPicPr>
          <p:cNvPr id="17410" name="Picture 2" descr="Image result for fulgur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8160" y="1041059"/>
            <a:ext cx="7600442" cy="5664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103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7729"/>
            <a:ext cx="12192000" cy="923330"/>
          </a:xfrm>
          <a:prstGeom prst="rect">
            <a:avLst/>
          </a:prstGeom>
        </p:spPr>
        <p:txBody>
          <a:bodyPr wrap="square">
            <a:spAutoFit/>
          </a:bodyPr>
          <a:lstStyle/>
          <a:p>
            <a:pPr algn="ctr"/>
            <a:r>
              <a:rPr lang="en-US" sz="5400" dirty="0">
                <a:solidFill>
                  <a:prstClr val="black"/>
                </a:solidFill>
                <a:latin typeface="Segoe Print" panose="02000600000000000000" pitchFamily="2" charset="0"/>
                <a:cs typeface="Calibri Light" panose="020F0302020204030204" pitchFamily="34" charset="0"/>
              </a:rPr>
              <a:t>Fun Fact #3</a:t>
            </a:r>
            <a:endParaRPr lang="en-US" sz="4000" dirty="0">
              <a:latin typeface="Segoe Print" panose="02000600000000000000" pitchFamily="2" charset="0"/>
            </a:endParaRPr>
          </a:p>
        </p:txBody>
      </p:sp>
      <p:sp>
        <p:nvSpPr>
          <p:cNvPr id="3" name="TextBox 2"/>
          <p:cNvSpPr txBox="1"/>
          <p:nvPr/>
        </p:nvSpPr>
        <p:spPr>
          <a:xfrm>
            <a:off x="587829" y="952785"/>
            <a:ext cx="10637520" cy="646331"/>
          </a:xfrm>
          <a:prstGeom prst="rect">
            <a:avLst/>
          </a:prstGeom>
          <a:noFill/>
        </p:spPr>
        <p:txBody>
          <a:bodyPr wrap="square" rtlCol="0">
            <a:spAutoFit/>
          </a:bodyPr>
          <a:lstStyle/>
          <a:p>
            <a:pPr algn="ctr"/>
            <a:r>
              <a:rPr lang="en-US" sz="3600" dirty="0">
                <a:latin typeface="Calibri Light" panose="020F0302020204030204" pitchFamily="34" charset="0"/>
                <a:cs typeface="Calibri Light" panose="020F0302020204030204" pitchFamily="34" charset="0"/>
              </a:rPr>
              <a:t>A diamond is the hardest mineral.  </a:t>
            </a:r>
            <a:endParaRPr lang="en-US" sz="3600" u="sng" dirty="0">
              <a:latin typeface="Calibri Light" panose="020F0302020204030204" pitchFamily="34" charset="0"/>
              <a:cs typeface="Calibri Light" panose="020F0302020204030204" pitchFamily="34" charset="0"/>
            </a:endParaRPr>
          </a:p>
        </p:txBody>
      </p:sp>
      <p:pic>
        <p:nvPicPr>
          <p:cNvPr id="18436" name="Picture 4" descr="Image result for diamond"/>
          <p:cNvPicPr>
            <a:picLocks noChangeAspect="1" noChangeArrowheads="1"/>
          </p:cNvPicPr>
          <p:nvPr/>
        </p:nvPicPr>
        <p:blipFill rotWithShape="1">
          <a:blip r:embed="rId2">
            <a:extLst>
              <a:ext uri="{28A0092B-C50C-407E-A947-70E740481C1C}">
                <a14:useLocalDpi xmlns:a14="http://schemas.microsoft.com/office/drawing/2010/main" val="0"/>
              </a:ext>
            </a:extLst>
          </a:blip>
          <a:srcRect t="7599" b="5478"/>
          <a:stretch/>
        </p:blipFill>
        <p:spPr bwMode="auto">
          <a:xfrm>
            <a:off x="1680753" y="1677494"/>
            <a:ext cx="8604070" cy="4950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325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7729"/>
            <a:ext cx="12192000" cy="923330"/>
          </a:xfrm>
          <a:prstGeom prst="rect">
            <a:avLst/>
          </a:prstGeom>
        </p:spPr>
        <p:txBody>
          <a:bodyPr wrap="square">
            <a:spAutoFit/>
          </a:bodyPr>
          <a:lstStyle/>
          <a:p>
            <a:pPr algn="ctr"/>
            <a:r>
              <a:rPr lang="en-US" sz="5400" dirty="0">
                <a:solidFill>
                  <a:prstClr val="black"/>
                </a:solidFill>
                <a:latin typeface="Segoe Print" panose="02000600000000000000" pitchFamily="2" charset="0"/>
                <a:cs typeface="Calibri Light" panose="020F0302020204030204" pitchFamily="34" charset="0"/>
              </a:rPr>
              <a:t>Fun Fact #4</a:t>
            </a:r>
            <a:endParaRPr lang="en-US" sz="4000" dirty="0">
              <a:latin typeface="Segoe Print" panose="02000600000000000000" pitchFamily="2" charset="0"/>
            </a:endParaRPr>
          </a:p>
        </p:txBody>
      </p:sp>
      <p:sp>
        <p:nvSpPr>
          <p:cNvPr id="3" name="TextBox 2"/>
          <p:cNvSpPr txBox="1"/>
          <p:nvPr/>
        </p:nvSpPr>
        <p:spPr>
          <a:xfrm>
            <a:off x="587829" y="769905"/>
            <a:ext cx="10637520" cy="1200329"/>
          </a:xfrm>
          <a:prstGeom prst="rect">
            <a:avLst/>
          </a:prstGeom>
          <a:noFill/>
        </p:spPr>
        <p:txBody>
          <a:bodyPr wrap="square" rtlCol="0">
            <a:spAutoFit/>
          </a:bodyPr>
          <a:lstStyle/>
          <a:p>
            <a:pPr algn="ctr"/>
            <a:r>
              <a:rPr lang="en-US" sz="3600" dirty="0">
                <a:latin typeface="Calibri Light" panose="020F0302020204030204" pitchFamily="34" charset="0"/>
                <a:cs typeface="Calibri Light" panose="020F0302020204030204" pitchFamily="34" charset="0"/>
              </a:rPr>
              <a:t>Meteorites are rocks from space and they can help scientists learn new things about our Solar System.</a:t>
            </a:r>
            <a:endParaRPr lang="en-US" sz="3600" u="sng" dirty="0">
              <a:latin typeface="Calibri Light" panose="020F0302020204030204" pitchFamily="34" charset="0"/>
              <a:cs typeface="Calibri Light" panose="020F0302020204030204" pitchFamily="34" charset="0"/>
            </a:endParaRPr>
          </a:p>
        </p:txBody>
      </p:sp>
      <p:pic>
        <p:nvPicPr>
          <p:cNvPr id="19458" name="Picture 2" descr="Image result for mete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2654" y="1970234"/>
            <a:ext cx="8527869" cy="4796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858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7729"/>
            <a:ext cx="12192000" cy="923330"/>
          </a:xfrm>
          <a:prstGeom prst="rect">
            <a:avLst/>
          </a:prstGeom>
        </p:spPr>
        <p:txBody>
          <a:bodyPr wrap="square">
            <a:spAutoFit/>
          </a:bodyPr>
          <a:lstStyle/>
          <a:p>
            <a:pPr algn="ctr"/>
            <a:r>
              <a:rPr lang="en-US" sz="5400" dirty="0">
                <a:solidFill>
                  <a:prstClr val="black"/>
                </a:solidFill>
                <a:latin typeface="Segoe Print" panose="02000600000000000000" pitchFamily="2" charset="0"/>
                <a:cs typeface="Calibri Light" panose="020F0302020204030204" pitchFamily="34" charset="0"/>
              </a:rPr>
              <a:t>Fun Fact #5</a:t>
            </a:r>
            <a:endParaRPr lang="en-US" sz="4000" dirty="0">
              <a:latin typeface="Segoe Print" panose="02000600000000000000" pitchFamily="2" charset="0"/>
            </a:endParaRPr>
          </a:p>
        </p:txBody>
      </p:sp>
      <p:sp>
        <p:nvSpPr>
          <p:cNvPr id="3" name="TextBox 2"/>
          <p:cNvSpPr txBox="1"/>
          <p:nvPr/>
        </p:nvSpPr>
        <p:spPr>
          <a:xfrm>
            <a:off x="2164080" y="769905"/>
            <a:ext cx="7863840" cy="1200329"/>
          </a:xfrm>
          <a:prstGeom prst="rect">
            <a:avLst/>
          </a:prstGeom>
          <a:noFill/>
        </p:spPr>
        <p:txBody>
          <a:bodyPr wrap="square" rtlCol="0">
            <a:spAutoFit/>
          </a:bodyPr>
          <a:lstStyle/>
          <a:p>
            <a:pPr algn="ctr"/>
            <a:r>
              <a:rPr lang="en-US" sz="3600" dirty="0">
                <a:latin typeface="Calibri Light" panose="020F0302020204030204" pitchFamily="34" charset="0"/>
                <a:cs typeface="Calibri Light" panose="020F0302020204030204" pitchFamily="34" charset="0"/>
              </a:rPr>
              <a:t>The word igneous comes from the Latin word </a:t>
            </a:r>
            <a:r>
              <a:rPr lang="en-US" sz="3600" dirty="0" err="1">
                <a:latin typeface="Calibri Light" panose="020F0302020204030204" pitchFamily="34" charset="0"/>
                <a:cs typeface="Calibri Light" panose="020F0302020204030204" pitchFamily="34" charset="0"/>
              </a:rPr>
              <a:t>ignis</a:t>
            </a:r>
            <a:r>
              <a:rPr lang="en-US" sz="3600" dirty="0">
                <a:latin typeface="Calibri Light" panose="020F0302020204030204" pitchFamily="34" charset="0"/>
                <a:cs typeface="Calibri Light" panose="020F0302020204030204" pitchFamily="34" charset="0"/>
              </a:rPr>
              <a:t> which means “of fire”.  </a:t>
            </a:r>
            <a:endParaRPr lang="en-US" sz="3600" u="sng" dirty="0">
              <a:latin typeface="Calibri Light" panose="020F0302020204030204" pitchFamily="34" charset="0"/>
              <a:cs typeface="Calibri Light" panose="020F0302020204030204" pitchFamily="34" charset="0"/>
            </a:endParaRPr>
          </a:p>
        </p:txBody>
      </p:sp>
      <p:pic>
        <p:nvPicPr>
          <p:cNvPr id="20482" name="Picture 2" descr="Image result for igneo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970234"/>
            <a:ext cx="7620000" cy="476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370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nd cany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097" y="2020027"/>
            <a:ext cx="11190514" cy="47676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44732" y="296312"/>
            <a:ext cx="10511244" cy="1384995"/>
          </a:xfrm>
          <a:prstGeom prst="rect">
            <a:avLst/>
          </a:prstGeom>
          <a:noFill/>
        </p:spPr>
        <p:txBody>
          <a:bodyPr wrap="square" rtlCol="0">
            <a:spAutoFit/>
          </a:bodyPr>
          <a:lstStyle/>
          <a:p>
            <a:pPr algn="ctr"/>
            <a:r>
              <a:rPr lang="en-US" sz="2800" dirty="0">
                <a:latin typeface="Calibri Light" panose="020F0302020204030204" pitchFamily="34" charset="0"/>
                <a:cs typeface="Calibri Light" panose="020F0302020204030204" pitchFamily="34" charset="0"/>
              </a:rPr>
              <a:t>The Grand Canyon in Arizona is made up of layers of rocks. Most of these rocks are called limestones. At the bottom, you will find the oldest rocks and at the top you will see the youngest rocks!</a:t>
            </a:r>
          </a:p>
        </p:txBody>
      </p:sp>
    </p:spTree>
    <p:extLst>
      <p:ext uri="{BB962C8B-B14F-4D97-AF65-F5344CB8AC3E}">
        <p14:creationId xmlns:p14="http://schemas.microsoft.com/office/powerpoint/2010/main" val="3439368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7976" y="304799"/>
            <a:ext cx="10737668" cy="923330"/>
          </a:xfrm>
          <a:prstGeom prst="rect">
            <a:avLst/>
          </a:prstGeom>
          <a:noFill/>
        </p:spPr>
        <p:txBody>
          <a:bodyPr wrap="square" rtlCol="0">
            <a:spAutoFit/>
          </a:bodyPr>
          <a:lstStyle/>
          <a:p>
            <a:pPr algn="ctr"/>
            <a:r>
              <a:rPr lang="en-US" sz="5400" dirty="0">
                <a:effectLst>
                  <a:outerShdw blurRad="38100" dist="38100" dir="2700000" algn="tl">
                    <a:srgbClr val="000000">
                      <a:alpha val="43137"/>
                    </a:srgbClr>
                  </a:outerShdw>
                </a:effectLst>
                <a:latin typeface="Segoe Print" panose="02000600000000000000" pitchFamily="2" charset="0"/>
              </a:rPr>
              <a:t>3 Major Types of Rocks: </a:t>
            </a:r>
          </a:p>
        </p:txBody>
      </p:sp>
      <p:sp>
        <p:nvSpPr>
          <p:cNvPr id="5" name="TextBox 4"/>
          <p:cNvSpPr txBox="1"/>
          <p:nvPr/>
        </p:nvSpPr>
        <p:spPr>
          <a:xfrm rot="21227021">
            <a:off x="-809897" y="1402883"/>
            <a:ext cx="6296294" cy="830997"/>
          </a:xfrm>
          <a:prstGeom prst="rect">
            <a:avLst/>
          </a:prstGeom>
          <a:noFill/>
        </p:spPr>
        <p:txBody>
          <a:bodyPr wrap="square" rtlCol="0">
            <a:spAutoFit/>
          </a:bodyPr>
          <a:lstStyle/>
          <a:p>
            <a:pPr algn="ctr"/>
            <a:r>
              <a:rPr lang="en-US" sz="4800" dirty="0">
                <a:effectLst>
                  <a:glow rad="63500">
                    <a:schemeClr val="accent4">
                      <a:satMod val="175000"/>
                      <a:alpha val="40000"/>
                    </a:schemeClr>
                  </a:glow>
                </a:effectLst>
                <a:latin typeface="Century" panose="02040604050505020304" pitchFamily="18" charset="0"/>
                <a:cs typeface="Calibri Light" panose="020F0302020204030204" pitchFamily="34" charset="0"/>
              </a:rPr>
              <a:t>Metamorphic </a:t>
            </a:r>
          </a:p>
        </p:txBody>
      </p:sp>
      <p:sp>
        <p:nvSpPr>
          <p:cNvPr id="6" name="TextBox 5"/>
          <p:cNvSpPr txBox="1"/>
          <p:nvPr/>
        </p:nvSpPr>
        <p:spPr>
          <a:xfrm rot="21227021">
            <a:off x="3053919" y="1383499"/>
            <a:ext cx="6296294" cy="830997"/>
          </a:xfrm>
          <a:prstGeom prst="rect">
            <a:avLst/>
          </a:prstGeom>
          <a:noFill/>
        </p:spPr>
        <p:txBody>
          <a:bodyPr wrap="square" rtlCol="0">
            <a:spAutoFit/>
          </a:bodyPr>
          <a:lstStyle/>
          <a:p>
            <a:pPr algn="ctr"/>
            <a:r>
              <a:rPr lang="en-US" sz="4800" dirty="0">
                <a:effectLst>
                  <a:glow rad="63500">
                    <a:schemeClr val="accent6">
                      <a:satMod val="175000"/>
                      <a:alpha val="40000"/>
                    </a:schemeClr>
                  </a:glow>
                </a:effectLst>
                <a:latin typeface="Century" panose="02040604050505020304" pitchFamily="18" charset="0"/>
                <a:cs typeface="Calibri Light" panose="020F0302020204030204" pitchFamily="34" charset="0"/>
              </a:rPr>
              <a:t>Igneous  </a:t>
            </a:r>
          </a:p>
        </p:txBody>
      </p:sp>
      <p:sp>
        <p:nvSpPr>
          <p:cNvPr id="7" name="TextBox 6"/>
          <p:cNvSpPr txBox="1"/>
          <p:nvPr/>
        </p:nvSpPr>
        <p:spPr>
          <a:xfrm rot="21227021">
            <a:off x="6819123" y="1408939"/>
            <a:ext cx="6296294" cy="830997"/>
          </a:xfrm>
          <a:prstGeom prst="rect">
            <a:avLst/>
          </a:prstGeom>
          <a:noFill/>
        </p:spPr>
        <p:txBody>
          <a:bodyPr wrap="square" rtlCol="0">
            <a:spAutoFit/>
          </a:bodyPr>
          <a:lstStyle/>
          <a:p>
            <a:pPr algn="ctr"/>
            <a:r>
              <a:rPr lang="en-US" sz="4800" dirty="0">
                <a:effectLst>
                  <a:glow rad="63500">
                    <a:schemeClr val="accent2">
                      <a:satMod val="175000"/>
                      <a:alpha val="40000"/>
                    </a:schemeClr>
                  </a:glow>
                </a:effectLst>
                <a:latin typeface="Century" panose="02040604050505020304" pitchFamily="18" charset="0"/>
                <a:cs typeface="Calibri Light" panose="020F0302020204030204" pitchFamily="34" charset="0"/>
              </a:rPr>
              <a:t>Sedimentary</a:t>
            </a:r>
          </a:p>
        </p:txBody>
      </p:sp>
      <p:pic>
        <p:nvPicPr>
          <p:cNvPr id="2050" name="Picture 2" descr="Image result for metamorphic r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937510">
            <a:off x="-209181" y="2896511"/>
            <a:ext cx="4724400" cy="28425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Image result for igneous roc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73454" y="1882651"/>
            <a:ext cx="4870234" cy="4870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Image result for sedimentary rock"/>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88335" y="1664665"/>
            <a:ext cx="5119794" cy="51197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423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metamorphic rocks"/>
          <p:cNvPicPr>
            <a:picLocks noChangeAspect="1" noChangeArrowheads="1"/>
          </p:cNvPicPr>
          <p:nvPr/>
        </p:nvPicPr>
        <p:blipFill rotWithShape="1">
          <a:blip r:embed="rId2">
            <a:extLst>
              <a:ext uri="{28A0092B-C50C-407E-A947-70E740481C1C}">
                <a14:useLocalDpi xmlns:a14="http://schemas.microsoft.com/office/drawing/2010/main" val="0"/>
              </a:ext>
            </a:extLst>
          </a:blip>
          <a:srcRect t="13799" r="9091" b="1802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6884" y="453642"/>
            <a:ext cx="4133515" cy="1344975"/>
          </a:xfrm>
          <a:prstGeom prst="rect">
            <a:avLst/>
          </a:prstGeom>
        </p:spPr>
        <p:txBody>
          <a:bodyPr vert="horz" lIns="91440" tIns="45720" rIns="91440" bIns="45720" rtlCol="0" anchor="ctr">
            <a:noAutofit/>
          </a:bodyPr>
          <a:lstStyle/>
          <a:p>
            <a:pPr algn="ctr">
              <a:lnSpc>
                <a:spcPct val="90000"/>
              </a:lnSpc>
              <a:spcBef>
                <a:spcPct val="0"/>
              </a:spcBef>
            </a:pPr>
            <a:r>
              <a:rPr lang="en-US" sz="5400" dirty="0">
                <a:effectLst>
                  <a:glow rad="63500">
                    <a:schemeClr val="accent4">
                      <a:satMod val="175000"/>
                      <a:alpha val="40000"/>
                    </a:schemeClr>
                  </a:glow>
                </a:effectLst>
                <a:latin typeface="+mj-lt"/>
                <a:ea typeface="+mj-ea"/>
                <a:cs typeface="+mj-cs"/>
              </a:rPr>
              <a:t>Metamorphic Rocks</a:t>
            </a:r>
          </a:p>
        </p:txBody>
      </p:sp>
      <p:sp>
        <p:nvSpPr>
          <p:cNvPr id="5" name="TextBox 4"/>
          <p:cNvSpPr txBox="1"/>
          <p:nvPr/>
        </p:nvSpPr>
        <p:spPr>
          <a:xfrm>
            <a:off x="705573" y="2119783"/>
            <a:ext cx="3764826" cy="3773010"/>
          </a:xfrm>
          <a:prstGeom prst="rect">
            <a:avLst/>
          </a:prstGeom>
        </p:spPr>
        <p:txBody>
          <a:bodyPr vert="horz" lIns="91440" tIns="45720" rIns="91440" bIns="45720" rtlCol="0">
            <a:normAutofit/>
          </a:bodyPr>
          <a:lstStyle/>
          <a:p>
            <a:pPr>
              <a:lnSpc>
                <a:spcPct val="90000"/>
              </a:lnSpc>
            </a:pPr>
            <a:r>
              <a:rPr lang="en-US" sz="3200" dirty="0"/>
              <a:t>Metamorphic rocks are formed by great heat or pressure, or both. They are generally made from other types of rocks such as sedimentary or igneous rocks. </a:t>
            </a:r>
          </a:p>
        </p:txBody>
      </p:sp>
    </p:spTree>
    <p:extLst>
      <p:ext uri="{BB962C8B-B14F-4D97-AF65-F5344CB8AC3E}">
        <p14:creationId xmlns:p14="http://schemas.microsoft.com/office/powerpoint/2010/main" val="1102924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1347"/>
            <a:ext cx="12192000" cy="923330"/>
          </a:xfrm>
          <a:prstGeom prst="rect">
            <a:avLst/>
          </a:prstGeom>
        </p:spPr>
        <p:txBody>
          <a:bodyPr wrap="square">
            <a:spAutoFit/>
          </a:bodyPr>
          <a:lstStyle/>
          <a:p>
            <a:pPr algn="ctr"/>
            <a:r>
              <a:rPr lang="en-US" sz="5400" dirty="0">
                <a:solidFill>
                  <a:prstClr val="black"/>
                </a:solidFill>
                <a:latin typeface="Segoe Print" panose="02000600000000000000" pitchFamily="2" charset="0"/>
                <a:cs typeface="Calibri Light" panose="020F0302020204030204" pitchFamily="34" charset="0"/>
              </a:rPr>
              <a:t>Examples of Metamorphic Rocks:</a:t>
            </a:r>
            <a:endParaRPr lang="en-US" sz="4000" dirty="0">
              <a:latin typeface="Segoe Print" panose="02000600000000000000" pitchFamily="2" charset="0"/>
            </a:endParaRPr>
          </a:p>
        </p:txBody>
      </p:sp>
      <p:sp>
        <p:nvSpPr>
          <p:cNvPr id="7" name="Rectangle 6"/>
          <p:cNvSpPr/>
          <p:nvPr/>
        </p:nvSpPr>
        <p:spPr>
          <a:xfrm>
            <a:off x="566056" y="3499856"/>
            <a:ext cx="3315662" cy="769441"/>
          </a:xfrm>
          <a:prstGeom prst="rect">
            <a:avLst/>
          </a:prstGeom>
        </p:spPr>
        <p:txBody>
          <a:bodyPr wrap="square">
            <a:spAutoFit/>
          </a:bodyPr>
          <a:lstStyle/>
          <a:p>
            <a:pPr algn="ctr"/>
            <a:r>
              <a:rPr lang="en-US" sz="4400" dirty="0">
                <a:solidFill>
                  <a:prstClr val="black"/>
                </a:solidFill>
                <a:latin typeface="Calibri Light" panose="020F0302020204030204" pitchFamily="34" charset="0"/>
                <a:cs typeface="Calibri Light" panose="020F0302020204030204" pitchFamily="34" charset="0"/>
              </a:rPr>
              <a:t>Slate</a:t>
            </a:r>
          </a:p>
        </p:txBody>
      </p:sp>
      <p:pic>
        <p:nvPicPr>
          <p:cNvPr id="10246" name="Picture 6" descr="Image result for marble r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4201" y="2865976"/>
            <a:ext cx="3136949" cy="2095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4044844" y="4825457"/>
            <a:ext cx="3315662" cy="769441"/>
          </a:xfrm>
          <a:prstGeom prst="rect">
            <a:avLst/>
          </a:prstGeom>
        </p:spPr>
        <p:txBody>
          <a:bodyPr wrap="square">
            <a:spAutoFit/>
          </a:bodyPr>
          <a:lstStyle/>
          <a:p>
            <a:pPr algn="ctr"/>
            <a:r>
              <a:rPr lang="en-US" sz="4400" dirty="0">
                <a:solidFill>
                  <a:prstClr val="black"/>
                </a:solidFill>
                <a:latin typeface="Calibri Light" panose="020F0302020204030204" pitchFamily="34" charset="0"/>
                <a:cs typeface="Calibri Light" panose="020F0302020204030204" pitchFamily="34" charset="0"/>
              </a:rPr>
              <a:t>Marble</a:t>
            </a:r>
          </a:p>
        </p:txBody>
      </p:sp>
      <p:pic>
        <p:nvPicPr>
          <p:cNvPr id="10248" name="Picture 8" descr="Image result for gneiss r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8640" y="1414036"/>
            <a:ext cx="3513069" cy="20207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50" name="Picture 10" descr="Image result for slate r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056" y="1585397"/>
            <a:ext cx="3339400" cy="2008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7817996" y="3282519"/>
            <a:ext cx="3315662" cy="769441"/>
          </a:xfrm>
          <a:prstGeom prst="rect">
            <a:avLst/>
          </a:prstGeom>
        </p:spPr>
        <p:txBody>
          <a:bodyPr wrap="square">
            <a:spAutoFit/>
          </a:bodyPr>
          <a:lstStyle/>
          <a:p>
            <a:pPr algn="ctr"/>
            <a:r>
              <a:rPr lang="en-US" sz="4400" dirty="0">
                <a:solidFill>
                  <a:prstClr val="black"/>
                </a:solidFill>
                <a:latin typeface="Calibri Light" panose="020F0302020204030204" pitchFamily="34" charset="0"/>
                <a:cs typeface="Calibri Light" panose="020F0302020204030204" pitchFamily="34" charset="0"/>
              </a:rPr>
              <a:t>Gneiss</a:t>
            </a:r>
          </a:p>
        </p:txBody>
      </p:sp>
      <p:pic>
        <p:nvPicPr>
          <p:cNvPr id="10256" name="Picture 16" descr="Image result for schist r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8744" y="4487807"/>
            <a:ext cx="3514165" cy="1482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7817995" y="5911555"/>
            <a:ext cx="3315662" cy="769441"/>
          </a:xfrm>
          <a:prstGeom prst="rect">
            <a:avLst/>
          </a:prstGeom>
        </p:spPr>
        <p:txBody>
          <a:bodyPr wrap="square">
            <a:spAutoFit/>
          </a:bodyPr>
          <a:lstStyle/>
          <a:p>
            <a:pPr algn="ctr"/>
            <a:r>
              <a:rPr lang="en-US" sz="4400" dirty="0">
                <a:solidFill>
                  <a:prstClr val="black"/>
                </a:solidFill>
                <a:latin typeface="Calibri Light" panose="020F0302020204030204" pitchFamily="34" charset="0"/>
                <a:cs typeface="Calibri Light" panose="020F0302020204030204" pitchFamily="34" charset="0"/>
              </a:rPr>
              <a:t>Schist</a:t>
            </a:r>
          </a:p>
        </p:txBody>
      </p:sp>
    </p:spTree>
    <p:extLst>
      <p:ext uri="{BB962C8B-B14F-4D97-AF65-F5344CB8AC3E}">
        <p14:creationId xmlns:p14="http://schemas.microsoft.com/office/powerpoint/2010/main" val="2064776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igneous rock"/>
          <p:cNvPicPr>
            <a:picLocks noChangeAspect="1" noChangeArrowheads="1"/>
          </p:cNvPicPr>
          <p:nvPr/>
        </p:nvPicPr>
        <p:blipFill rotWithShape="1">
          <a:blip r:embed="rId2">
            <a:extLst>
              <a:ext uri="{28A0092B-C50C-407E-A947-70E740481C1C}">
                <a14:useLocalDpi xmlns:a14="http://schemas.microsoft.com/office/drawing/2010/main" val="0"/>
              </a:ext>
            </a:extLst>
          </a:blip>
          <a:srcRect t="28683" r="9091" b="313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0369" y="548982"/>
            <a:ext cx="4332307" cy="1344975"/>
          </a:xfrm>
          <a:prstGeom prst="rect">
            <a:avLst/>
          </a:prstGeom>
        </p:spPr>
        <p:txBody>
          <a:bodyPr vert="horz" lIns="91440" tIns="45720" rIns="91440" bIns="45720" rtlCol="0" anchor="ctr">
            <a:normAutofit/>
          </a:bodyPr>
          <a:lstStyle/>
          <a:p>
            <a:pPr algn="ctr">
              <a:lnSpc>
                <a:spcPct val="90000"/>
              </a:lnSpc>
              <a:spcBef>
                <a:spcPct val="0"/>
              </a:spcBef>
            </a:pPr>
            <a:r>
              <a:rPr lang="en-US" sz="5400" dirty="0">
                <a:effectLst>
                  <a:glow rad="63500">
                    <a:schemeClr val="accent6">
                      <a:satMod val="175000"/>
                      <a:alpha val="40000"/>
                    </a:schemeClr>
                  </a:glow>
                </a:effectLst>
                <a:latin typeface="+mj-lt"/>
                <a:ea typeface="+mj-ea"/>
                <a:cs typeface="+mj-cs"/>
              </a:rPr>
              <a:t>Igneous Rocks</a:t>
            </a:r>
          </a:p>
        </p:txBody>
      </p:sp>
      <p:sp>
        <p:nvSpPr>
          <p:cNvPr id="5" name="TextBox 4"/>
          <p:cNvSpPr txBox="1"/>
          <p:nvPr/>
        </p:nvSpPr>
        <p:spPr>
          <a:xfrm>
            <a:off x="690293" y="1825671"/>
            <a:ext cx="3764826" cy="3773010"/>
          </a:xfrm>
          <a:prstGeom prst="rect">
            <a:avLst/>
          </a:prstGeom>
        </p:spPr>
        <p:txBody>
          <a:bodyPr vert="horz" lIns="91440" tIns="45720" rIns="91440" bIns="45720" rtlCol="0">
            <a:noAutofit/>
          </a:bodyPr>
          <a:lstStyle/>
          <a:p>
            <a:pPr>
              <a:lnSpc>
                <a:spcPct val="90000"/>
              </a:lnSpc>
            </a:pPr>
            <a:r>
              <a:rPr lang="en-US" sz="2800" dirty="0"/>
              <a:t>Igneous rocks form when melted rock cools and hardens. Hot molten rock called magma or lava from volcanoes cool down and hardens when it reaches the Earth’s surface or somewhere within the crust.   </a:t>
            </a:r>
          </a:p>
        </p:txBody>
      </p:sp>
    </p:spTree>
    <p:extLst>
      <p:ext uri="{BB962C8B-B14F-4D97-AF65-F5344CB8AC3E}">
        <p14:creationId xmlns:p14="http://schemas.microsoft.com/office/powerpoint/2010/main" val="2463540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6056" y="263711"/>
            <a:ext cx="11286310" cy="830997"/>
          </a:xfrm>
          <a:prstGeom prst="rect">
            <a:avLst/>
          </a:prstGeom>
        </p:spPr>
        <p:txBody>
          <a:bodyPr wrap="square">
            <a:spAutoFit/>
          </a:bodyPr>
          <a:lstStyle/>
          <a:p>
            <a:pPr algn="ctr"/>
            <a:r>
              <a:rPr lang="en-US" sz="4800" dirty="0">
                <a:solidFill>
                  <a:prstClr val="black"/>
                </a:solidFill>
                <a:latin typeface="Segoe Print" panose="02000600000000000000" pitchFamily="2" charset="0"/>
                <a:cs typeface="Calibri Light" panose="020F0302020204030204" pitchFamily="34" charset="0"/>
              </a:rPr>
              <a:t>Examples of Igneous Rocks:</a:t>
            </a:r>
            <a:endParaRPr lang="en-US" sz="3600" dirty="0">
              <a:latin typeface="Segoe Print" panose="02000600000000000000" pitchFamily="2" charset="0"/>
            </a:endParaRPr>
          </a:p>
        </p:txBody>
      </p:sp>
      <p:pic>
        <p:nvPicPr>
          <p:cNvPr id="8194" name="Picture 2" descr="Image result for basalt r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553" y="1368352"/>
            <a:ext cx="2524669" cy="23071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566056" y="3550842"/>
            <a:ext cx="3315662" cy="769441"/>
          </a:xfrm>
          <a:prstGeom prst="rect">
            <a:avLst/>
          </a:prstGeom>
        </p:spPr>
        <p:txBody>
          <a:bodyPr wrap="square">
            <a:spAutoFit/>
          </a:bodyPr>
          <a:lstStyle/>
          <a:p>
            <a:pPr algn="ctr"/>
            <a:r>
              <a:rPr lang="en-US" sz="4400" dirty="0">
                <a:solidFill>
                  <a:prstClr val="black"/>
                </a:solidFill>
                <a:latin typeface="Calibri Light" panose="020F0302020204030204" pitchFamily="34" charset="0"/>
                <a:cs typeface="Calibri Light" panose="020F0302020204030204" pitchFamily="34" charset="0"/>
              </a:rPr>
              <a:t>Basalt</a:t>
            </a:r>
          </a:p>
        </p:txBody>
      </p:sp>
      <p:pic>
        <p:nvPicPr>
          <p:cNvPr id="8196" name="Picture 4" descr="Image result for granite r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372" y="2918768"/>
            <a:ext cx="3048000" cy="2033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3881718" y="4802092"/>
            <a:ext cx="3315662" cy="769441"/>
          </a:xfrm>
          <a:prstGeom prst="rect">
            <a:avLst/>
          </a:prstGeom>
        </p:spPr>
        <p:txBody>
          <a:bodyPr wrap="square">
            <a:spAutoFit/>
          </a:bodyPr>
          <a:lstStyle/>
          <a:p>
            <a:pPr algn="ctr"/>
            <a:r>
              <a:rPr lang="en-US" sz="4400" dirty="0">
                <a:solidFill>
                  <a:prstClr val="black"/>
                </a:solidFill>
                <a:latin typeface="Calibri Light" panose="020F0302020204030204" pitchFamily="34" charset="0"/>
                <a:cs typeface="Calibri Light" panose="020F0302020204030204" pitchFamily="34" charset="0"/>
              </a:rPr>
              <a:t>Granite</a:t>
            </a:r>
          </a:p>
        </p:txBody>
      </p:sp>
      <p:pic>
        <p:nvPicPr>
          <p:cNvPr id="8198" name="Picture 6" descr="Image result for pumice r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9023" y="1297995"/>
            <a:ext cx="3212507" cy="2287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7495868" y="3407228"/>
            <a:ext cx="3315662" cy="769441"/>
          </a:xfrm>
          <a:prstGeom prst="rect">
            <a:avLst/>
          </a:prstGeom>
        </p:spPr>
        <p:txBody>
          <a:bodyPr wrap="square">
            <a:spAutoFit/>
          </a:bodyPr>
          <a:lstStyle/>
          <a:p>
            <a:pPr algn="ctr"/>
            <a:r>
              <a:rPr lang="en-US" sz="4400" dirty="0">
                <a:solidFill>
                  <a:prstClr val="black"/>
                </a:solidFill>
                <a:latin typeface="Calibri Light" panose="020F0302020204030204" pitchFamily="34" charset="0"/>
                <a:cs typeface="Calibri Light" panose="020F0302020204030204" pitchFamily="34" charset="0"/>
              </a:rPr>
              <a:t>Pumice</a:t>
            </a:r>
          </a:p>
        </p:txBody>
      </p:sp>
      <p:pic>
        <p:nvPicPr>
          <p:cNvPr id="8200" name="Picture 8" descr="Image result for quartz r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0448" y="4176669"/>
            <a:ext cx="2985247" cy="20202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7495868" y="6018423"/>
            <a:ext cx="3315662" cy="769441"/>
          </a:xfrm>
          <a:prstGeom prst="rect">
            <a:avLst/>
          </a:prstGeom>
        </p:spPr>
        <p:txBody>
          <a:bodyPr wrap="square">
            <a:spAutoFit/>
          </a:bodyPr>
          <a:lstStyle/>
          <a:p>
            <a:pPr algn="ctr"/>
            <a:r>
              <a:rPr lang="en-US" sz="4400" dirty="0">
                <a:solidFill>
                  <a:prstClr val="black"/>
                </a:solidFill>
                <a:latin typeface="Calibri Light" panose="020F0302020204030204" pitchFamily="34" charset="0"/>
                <a:cs typeface="Calibri Light" panose="020F0302020204030204" pitchFamily="34" charset="0"/>
              </a:rPr>
              <a:t>Quartz</a:t>
            </a:r>
          </a:p>
        </p:txBody>
      </p:sp>
    </p:spTree>
    <p:extLst>
      <p:ext uri="{BB962C8B-B14F-4D97-AF65-F5344CB8AC3E}">
        <p14:creationId xmlns:p14="http://schemas.microsoft.com/office/powerpoint/2010/main" val="2298779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71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4" descr="Image result for limestone"/>
          <p:cNvPicPr>
            <a:picLocks noChangeAspect="1" noChangeArrowheads="1"/>
          </p:cNvPicPr>
          <p:nvPr/>
        </p:nvPicPr>
        <p:blipFill rotWithShape="1">
          <a:blip r:embed="rId2">
            <a:extLst>
              <a:ext uri="{28A0092B-C50C-407E-A947-70E740481C1C}">
                <a14:useLocalDpi xmlns:a14="http://schemas.microsoft.com/office/drawing/2010/main" val="0"/>
              </a:ext>
            </a:extLst>
          </a:blip>
          <a:srcRect t="10985" r="9091" b="1211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89833" y="548982"/>
            <a:ext cx="4226407" cy="1344975"/>
          </a:xfrm>
          <a:prstGeom prst="rect">
            <a:avLst/>
          </a:prstGeom>
        </p:spPr>
        <p:txBody>
          <a:bodyPr vert="horz" lIns="91440" tIns="45720" rIns="91440" bIns="45720" rtlCol="0" anchor="ctr">
            <a:noAutofit/>
          </a:bodyPr>
          <a:lstStyle/>
          <a:p>
            <a:pPr algn="ctr">
              <a:lnSpc>
                <a:spcPct val="90000"/>
              </a:lnSpc>
              <a:spcBef>
                <a:spcPct val="0"/>
              </a:spcBef>
            </a:pPr>
            <a:r>
              <a:rPr lang="en-US" sz="6000" dirty="0">
                <a:effectLst>
                  <a:glow rad="63500">
                    <a:schemeClr val="accent2">
                      <a:satMod val="175000"/>
                      <a:alpha val="40000"/>
                    </a:schemeClr>
                  </a:glow>
                </a:effectLst>
                <a:latin typeface="+mj-lt"/>
                <a:ea typeface="+mj-ea"/>
                <a:cs typeface="+mj-cs"/>
              </a:rPr>
              <a:t>Sedimentary</a:t>
            </a:r>
          </a:p>
          <a:p>
            <a:pPr algn="ctr">
              <a:lnSpc>
                <a:spcPct val="90000"/>
              </a:lnSpc>
              <a:spcBef>
                <a:spcPct val="0"/>
              </a:spcBef>
            </a:pPr>
            <a:r>
              <a:rPr lang="en-US" sz="6000" dirty="0">
                <a:effectLst>
                  <a:glow rad="63500">
                    <a:schemeClr val="accent2">
                      <a:satMod val="175000"/>
                      <a:alpha val="40000"/>
                    </a:schemeClr>
                  </a:glow>
                </a:effectLst>
                <a:latin typeface="+mj-lt"/>
                <a:ea typeface="+mj-ea"/>
                <a:cs typeface="+mj-cs"/>
              </a:rPr>
              <a:t>Rocks</a:t>
            </a:r>
          </a:p>
        </p:txBody>
      </p:sp>
      <p:sp>
        <p:nvSpPr>
          <p:cNvPr id="3" name="TextBox 2"/>
          <p:cNvSpPr txBox="1"/>
          <p:nvPr/>
        </p:nvSpPr>
        <p:spPr>
          <a:xfrm>
            <a:off x="567672" y="2025969"/>
            <a:ext cx="4048568" cy="3773010"/>
          </a:xfrm>
          <a:prstGeom prst="rect">
            <a:avLst/>
          </a:prstGeom>
        </p:spPr>
        <p:txBody>
          <a:bodyPr vert="horz" lIns="91440" tIns="45720" rIns="91440" bIns="45720" rtlCol="0">
            <a:noAutofit/>
          </a:bodyPr>
          <a:lstStyle/>
          <a:p>
            <a:pPr>
              <a:lnSpc>
                <a:spcPct val="90000"/>
              </a:lnSpc>
            </a:pPr>
            <a:r>
              <a:rPr lang="en-US" sz="3600" dirty="0"/>
              <a:t>Sedimentary rocks are formed by many years of </a:t>
            </a:r>
            <a:r>
              <a:rPr lang="en-US" sz="3600" u="sng" dirty="0"/>
              <a:t>sediment</a:t>
            </a:r>
            <a:r>
              <a:rPr lang="en-US" sz="3600" dirty="0"/>
              <a:t> (many pieces of rock and soil) squeezed together until they harden. (compacted and cemented) </a:t>
            </a:r>
            <a:endParaRPr lang="en-US" sz="3600" u="sng" dirty="0"/>
          </a:p>
        </p:txBody>
      </p:sp>
    </p:spTree>
    <p:extLst>
      <p:ext uri="{BB962C8B-B14F-4D97-AF65-F5344CB8AC3E}">
        <p14:creationId xmlns:p14="http://schemas.microsoft.com/office/powerpoint/2010/main" val="4158863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38941</TotalTime>
  <Words>633</Words>
  <Application>Microsoft Office PowerPoint</Application>
  <PresentationFormat>Widescreen</PresentationFormat>
  <Paragraphs>90</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Century</vt:lpstr>
      <vt:lpstr>Segoe Print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Fatooma</dc:creator>
  <cp:lastModifiedBy>Rogers, Christine</cp:lastModifiedBy>
  <cp:revision>59</cp:revision>
  <dcterms:created xsi:type="dcterms:W3CDTF">2016-11-29T22:32:40Z</dcterms:created>
  <dcterms:modified xsi:type="dcterms:W3CDTF">2023-09-18T20:01:09Z</dcterms:modified>
</cp:coreProperties>
</file>